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5" r:id="rId4"/>
    <p:sldMasterId id="214748368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Google Sans Medium"/>
      <p:regular r:id="rId36"/>
      <p:bold r:id="rId37"/>
      <p:italic r:id="rId38"/>
      <p:boldItalic r:id="rId39"/>
    </p:embeddedFont>
    <p:embeddedFont>
      <p:font typeface="Open Sans SemiBold"/>
      <p:regular r:id="rId40"/>
      <p:bold r:id="rId41"/>
      <p:italic r:id="rId42"/>
      <p:boldItalic r:id="rId43"/>
    </p:embeddedFont>
    <p:embeddedFont>
      <p:font typeface="Open Sans"/>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SemiBold-regular.fntdata"/><Relationship Id="rId20" Type="http://schemas.openxmlformats.org/officeDocument/2006/relationships/slide" Target="slides/slide14.xml"/><Relationship Id="rId42" Type="http://schemas.openxmlformats.org/officeDocument/2006/relationships/font" Target="fonts/OpenSansSemiBold-italic.fntdata"/><Relationship Id="rId41" Type="http://schemas.openxmlformats.org/officeDocument/2006/relationships/font" Target="fonts/OpenSansSemiBold-bold.fntdata"/><Relationship Id="rId22" Type="http://schemas.openxmlformats.org/officeDocument/2006/relationships/slide" Target="slides/slide16.xml"/><Relationship Id="rId44" Type="http://schemas.openxmlformats.org/officeDocument/2006/relationships/font" Target="fonts/OpenSans-regular.fntdata"/><Relationship Id="rId21" Type="http://schemas.openxmlformats.org/officeDocument/2006/relationships/slide" Target="slides/slide15.xml"/><Relationship Id="rId43" Type="http://schemas.openxmlformats.org/officeDocument/2006/relationships/font" Target="fonts/OpenSansSemiBold-boldItalic.fntdata"/><Relationship Id="rId24" Type="http://schemas.openxmlformats.org/officeDocument/2006/relationships/slide" Target="slides/slide18.xml"/><Relationship Id="rId46" Type="http://schemas.openxmlformats.org/officeDocument/2006/relationships/font" Target="fonts/OpenSans-italic.fntdata"/><Relationship Id="rId23" Type="http://schemas.openxmlformats.org/officeDocument/2006/relationships/slide" Target="slides/slide17.xml"/><Relationship Id="rId45" Type="http://schemas.openxmlformats.org/officeDocument/2006/relationships/font" Target="fonts/Open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47" Type="http://schemas.openxmlformats.org/officeDocument/2006/relationships/font" Target="fonts/OpenSans-boldItalic.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GoogleSansMedium-bold.fntdata"/><Relationship Id="rId14" Type="http://schemas.openxmlformats.org/officeDocument/2006/relationships/slide" Target="slides/slide8.xml"/><Relationship Id="rId36" Type="http://schemas.openxmlformats.org/officeDocument/2006/relationships/font" Target="fonts/GoogleSansMedium-regular.fntdata"/><Relationship Id="rId17" Type="http://schemas.openxmlformats.org/officeDocument/2006/relationships/slide" Target="slides/slide11.xml"/><Relationship Id="rId39" Type="http://schemas.openxmlformats.org/officeDocument/2006/relationships/font" Target="fonts/GoogleSansMedium-boldItalic.fntdata"/><Relationship Id="rId16" Type="http://schemas.openxmlformats.org/officeDocument/2006/relationships/slide" Target="slides/slide10.xml"/><Relationship Id="rId38" Type="http://schemas.openxmlformats.org/officeDocument/2006/relationships/font" Target="fonts/GoogleSansMedium-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cd03e5b752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cd03e5b752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ced80ebc1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ced80ebc1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24cbad60a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24cbad60a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ced80ebc1c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ced80ebc1c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cd03e5b752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cd03e5b752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ced80ebc1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ced80ebc1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ced80ebc1c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ced80ebc1c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d800de29cc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d800de29cc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cd03e5b752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cd03e5b752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d12f718f8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d12f718f8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d800de29cc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d800de29cc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cd03e5b752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cd03e5b752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cd03e5b752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cd03e5b752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cd03e5b752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cd03e5b752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329eca654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329eca654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329eca6544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329eca6544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29eca6544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329eca6544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cd03e5b752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cd03e5b752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cd03e5b752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cd03e5b752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cd03e5b752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cd03e5b752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ced80ebc1c_1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ced80ebc1c_1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ced80ebc1c_1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ced80ebc1c_1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ced80ebc1c_12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ced80ebc1c_1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cd03e5b752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cd03e5b752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cd03e5b75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cd03e5b75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24cbad60a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324cbad60a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ced80ebc1c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ced80ebc1c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2e70d38d1c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2e70d38d1c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ue"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1" name="Google Shape;51;p12"/>
          <p:cNvSpPr/>
          <p:nvPr/>
        </p:nvSpPr>
        <p:spPr>
          <a:xfrm>
            <a:off x="0" y="329125"/>
            <a:ext cx="69300" cy="753000"/>
          </a:xfrm>
          <a:prstGeom prst="rect">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 name="Google Shape;52;p1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p:cSld name="BLANK_1">
    <p:spTree>
      <p:nvGrpSpPr>
        <p:cNvPr id="53" name="Shape 53"/>
        <p:cNvGrpSpPr/>
        <p:nvPr/>
      </p:nvGrpSpPr>
      <p:grpSpPr>
        <a:xfrm>
          <a:off x="0" y="0"/>
          <a:ext cx="0" cy="0"/>
          <a:chOff x="0" y="0"/>
          <a:chExt cx="0" cy="0"/>
        </a:xfrm>
      </p:grpSpPr>
      <p:sp>
        <p:nvSpPr>
          <p:cNvPr id="54" name="Google Shape;54;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5" name="Google Shape;55;p13"/>
          <p:cNvSpPr/>
          <p:nvPr/>
        </p:nvSpPr>
        <p:spPr>
          <a:xfrm>
            <a:off x="0" y="329125"/>
            <a:ext cx="69300" cy="7530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 name="Google Shape;56;p1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2">
  <p:cSld name="BLANK_1_2">
    <p:spTree>
      <p:nvGrpSpPr>
        <p:cNvPr id="57" name="Shape 57"/>
        <p:cNvGrpSpPr/>
        <p:nvPr/>
      </p:nvGrpSpPr>
      <p:grpSpPr>
        <a:xfrm>
          <a:off x="0" y="0"/>
          <a:ext cx="0" cy="0"/>
          <a:chOff x="0" y="0"/>
          <a:chExt cx="0" cy="0"/>
        </a:xfrm>
      </p:grpSpPr>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9" name="Google Shape;59;p14"/>
          <p:cNvSpPr/>
          <p:nvPr/>
        </p:nvSpPr>
        <p:spPr>
          <a:xfrm>
            <a:off x="0" y="329125"/>
            <a:ext cx="69300" cy="4485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0" name="Google Shape;60;p1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2">
  <p:cSld name="BLANK_1_2_1">
    <p:spTree>
      <p:nvGrpSpPr>
        <p:cNvPr id="61" name="Shape 61"/>
        <p:cNvGrpSpPr/>
        <p:nvPr/>
      </p:nvGrpSpPr>
      <p:grpSpPr>
        <a:xfrm>
          <a:off x="0" y="0"/>
          <a:ext cx="0" cy="0"/>
          <a:chOff x="0" y="0"/>
          <a:chExt cx="0" cy="0"/>
        </a:xfrm>
      </p:grpSpPr>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3" name="Google Shape;63;p15"/>
          <p:cNvSpPr/>
          <p:nvPr/>
        </p:nvSpPr>
        <p:spPr>
          <a:xfrm>
            <a:off x="0" y="329125"/>
            <a:ext cx="69300" cy="4485300"/>
          </a:xfrm>
          <a:prstGeom prst="rect">
            <a:avLst/>
          </a:pr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4" name="Google Shape;64;p1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2">
  <p:cSld name="BLANK_1_2_1_1">
    <p:spTree>
      <p:nvGrpSpPr>
        <p:cNvPr id="65" name="Shape 65"/>
        <p:cNvGrpSpPr/>
        <p:nvPr/>
      </p:nvGrpSpPr>
      <p:grpSpPr>
        <a:xfrm>
          <a:off x="0" y="0"/>
          <a:ext cx="0" cy="0"/>
          <a:chOff x="0" y="0"/>
          <a:chExt cx="0" cy="0"/>
        </a:xfrm>
      </p:grpSpPr>
      <p:sp>
        <p:nvSpPr>
          <p:cNvPr id="66" name="Google Shape;66;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7" name="Google Shape;67;p16"/>
          <p:cNvSpPr/>
          <p:nvPr/>
        </p:nvSpPr>
        <p:spPr>
          <a:xfrm>
            <a:off x="0" y="329125"/>
            <a:ext cx="69300" cy="44853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p:cSld name="BLANK_1_1">
    <p:spTree>
      <p:nvGrpSpPr>
        <p:cNvPr id="69" name="Shape 69"/>
        <p:cNvGrpSpPr/>
        <p:nvPr/>
      </p:nvGrpSpPr>
      <p:grpSpPr>
        <a:xfrm>
          <a:off x="0" y="0"/>
          <a:ext cx="0" cy="0"/>
          <a:chOff x="0" y="0"/>
          <a:chExt cx="0" cy="0"/>
        </a:xfrm>
      </p:grpSpPr>
      <p:sp>
        <p:nvSpPr>
          <p:cNvPr id="70" name="Google Shape;70;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1" name="Google Shape;71;p17"/>
          <p:cNvSpPr/>
          <p:nvPr/>
        </p:nvSpPr>
        <p:spPr>
          <a:xfrm>
            <a:off x="0" y="329125"/>
            <a:ext cx="69300" cy="753000"/>
          </a:xfrm>
          <a:prstGeom prst="rect">
            <a:avLst/>
          </a:pr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 name="Google Shape;72;p1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p:cSld name="BLANK_1_1_1">
    <p:spTree>
      <p:nvGrpSpPr>
        <p:cNvPr id="73" name="Shape 73"/>
        <p:cNvGrpSpPr/>
        <p:nvPr/>
      </p:nvGrpSpPr>
      <p:grpSpPr>
        <a:xfrm>
          <a:off x="0" y="0"/>
          <a:ext cx="0" cy="0"/>
          <a:chOff x="0" y="0"/>
          <a:chExt cx="0" cy="0"/>
        </a:xfrm>
      </p:grpSpPr>
      <p:sp>
        <p:nvSpPr>
          <p:cNvPr id="74" name="Google Shape;74;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5" name="Google Shape;75;p18"/>
          <p:cNvSpPr/>
          <p:nvPr/>
        </p:nvSpPr>
        <p:spPr>
          <a:xfrm>
            <a:off x="0" y="329125"/>
            <a:ext cx="69300" cy="7530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6" name="Google Shape;76;p1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y">
  <p:cSld name="BLANK_1_1_1_1">
    <p:spTree>
      <p:nvGrpSpPr>
        <p:cNvPr id="77" name="Shape 77"/>
        <p:cNvGrpSpPr/>
        <p:nvPr/>
      </p:nvGrpSpPr>
      <p:grpSpPr>
        <a:xfrm>
          <a:off x="0" y="0"/>
          <a:ext cx="0" cy="0"/>
          <a:chOff x="0" y="0"/>
          <a:chExt cx="0" cy="0"/>
        </a:xfrm>
      </p:grpSpPr>
      <p:sp>
        <p:nvSpPr>
          <p:cNvPr id="78" name="Google Shape;78;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9" name="Google Shape;79;p19"/>
          <p:cNvSpPr/>
          <p:nvPr/>
        </p:nvSpPr>
        <p:spPr>
          <a:xfrm>
            <a:off x="0" y="329125"/>
            <a:ext cx="69300" cy="753000"/>
          </a:xfrm>
          <a:prstGeom prst="rect">
            <a:avLst/>
          </a:prstGeom>
          <a:solidFill>
            <a:srgbClr val="9AA0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 name="Google Shape;80;p19"/>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5" name="Shape 85"/>
        <p:cNvGrpSpPr/>
        <p:nvPr/>
      </p:nvGrpSpPr>
      <p:grpSpPr>
        <a:xfrm>
          <a:off x="0" y="0"/>
          <a:ext cx="0" cy="0"/>
          <a:chOff x="0" y="0"/>
          <a:chExt cx="0" cy="0"/>
        </a:xfrm>
      </p:grpSpPr>
      <p:sp>
        <p:nvSpPr>
          <p:cNvPr id="86" name="Google Shape;86;p2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87" name="Google Shape;87;p2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8" name="Shape 88"/>
        <p:cNvGrpSpPr/>
        <p:nvPr/>
      </p:nvGrpSpPr>
      <p:grpSpPr>
        <a:xfrm>
          <a:off x="0" y="0"/>
          <a:ext cx="0" cy="0"/>
          <a:chOff x="0" y="0"/>
          <a:chExt cx="0" cy="0"/>
        </a:xfrm>
      </p:grpSpPr>
      <p:sp>
        <p:nvSpPr>
          <p:cNvPr id="89" name="Google Shape;89;p2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90" name="Google Shape;90;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1" name="Shape 91"/>
        <p:cNvGrpSpPr/>
        <p:nvPr/>
      </p:nvGrpSpPr>
      <p:grpSpPr>
        <a:xfrm>
          <a:off x="0" y="0"/>
          <a:ext cx="0" cy="0"/>
          <a:chOff x="0" y="0"/>
          <a:chExt cx="0" cy="0"/>
        </a:xfrm>
      </p:grpSpPr>
      <p:sp>
        <p:nvSpPr>
          <p:cNvPr id="92" name="Google Shape;92;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3" name="Google Shape;93;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94" name="Google Shape;94;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5" name="Shape 95"/>
        <p:cNvGrpSpPr/>
        <p:nvPr/>
      </p:nvGrpSpPr>
      <p:grpSpPr>
        <a:xfrm>
          <a:off x="0" y="0"/>
          <a:ext cx="0" cy="0"/>
          <a:chOff x="0" y="0"/>
          <a:chExt cx="0" cy="0"/>
        </a:xfrm>
      </p:grpSpPr>
      <p:sp>
        <p:nvSpPr>
          <p:cNvPr id="96" name="Google Shape;96;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7" name="Google Shape;97;p2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8" name="Google Shape;98;p2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9" name="Google Shape;99;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0" name="Shape 100"/>
        <p:cNvGrpSpPr/>
        <p:nvPr/>
      </p:nvGrpSpPr>
      <p:grpSpPr>
        <a:xfrm>
          <a:off x="0" y="0"/>
          <a:ext cx="0" cy="0"/>
          <a:chOff x="0" y="0"/>
          <a:chExt cx="0" cy="0"/>
        </a:xfrm>
      </p:grpSpPr>
      <p:sp>
        <p:nvSpPr>
          <p:cNvPr id="101" name="Google Shape;101;p2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2" name="Google Shape;102;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3" name="Shape 103"/>
        <p:cNvGrpSpPr/>
        <p:nvPr/>
      </p:nvGrpSpPr>
      <p:grpSpPr>
        <a:xfrm>
          <a:off x="0" y="0"/>
          <a:ext cx="0" cy="0"/>
          <a:chOff x="0" y="0"/>
          <a:chExt cx="0" cy="0"/>
        </a:xfrm>
      </p:grpSpPr>
      <p:sp>
        <p:nvSpPr>
          <p:cNvPr id="104" name="Google Shape;104;p26"/>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5" name="Google Shape;105;p26"/>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6" name="Google Shape;106;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7" name="Shape 107"/>
        <p:cNvGrpSpPr/>
        <p:nvPr/>
      </p:nvGrpSpPr>
      <p:grpSpPr>
        <a:xfrm>
          <a:off x="0" y="0"/>
          <a:ext cx="0" cy="0"/>
          <a:chOff x="0" y="0"/>
          <a:chExt cx="0" cy="0"/>
        </a:xfrm>
      </p:grpSpPr>
      <p:sp>
        <p:nvSpPr>
          <p:cNvPr id="108" name="Google Shape;108;p27"/>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09" name="Google Shape;109;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0" name="Shape 110"/>
        <p:cNvGrpSpPr/>
        <p:nvPr/>
      </p:nvGrpSpPr>
      <p:grpSpPr>
        <a:xfrm>
          <a:off x="0" y="0"/>
          <a:ext cx="0" cy="0"/>
          <a:chOff x="0" y="0"/>
          <a:chExt cx="0" cy="0"/>
        </a:xfrm>
      </p:grpSpPr>
      <p:sp>
        <p:nvSpPr>
          <p:cNvPr id="111" name="Google Shape;111;p2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8"/>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13" name="Google Shape;113;p28"/>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4" name="Google Shape;114;p28"/>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15" name="Google Shape;115;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6" name="Shape 116"/>
        <p:cNvGrpSpPr/>
        <p:nvPr/>
      </p:nvGrpSpPr>
      <p:grpSpPr>
        <a:xfrm>
          <a:off x="0" y="0"/>
          <a:ext cx="0" cy="0"/>
          <a:chOff x="0" y="0"/>
          <a:chExt cx="0" cy="0"/>
        </a:xfrm>
      </p:grpSpPr>
      <p:sp>
        <p:nvSpPr>
          <p:cNvPr id="117" name="Google Shape;117;p29"/>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118" name="Google Shape;118;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9" name="Shape 119"/>
        <p:cNvGrpSpPr/>
        <p:nvPr/>
      </p:nvGrpSpPr>
      <p:grpSpPr>
        <a:xfrm>
          <a:off x="0" y="0"/>
          <a:ext cx="0" cy="0"/>
          <a:chOff x="0" y="0"/>
          <a:chExt cx="0" cy="0"/>
        </a:xfrm>
      </p:grpSpPr>
      <p:sp>
        <p:nvSpPr>
          <p:cNvPr id="120" name="Google Shape;120;p3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1" name="Google Shape;121;p30"/>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122" name="Google Shape;122;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ue" type="blank">
  <p:cSld name="BLANK">
    <p:spTree>
      <p:nvGrpSpPr>
        <p:cNvPr id="123" name="Shape 123"/>
        <p:cNvGrpSpPr/>
        <p:nvPr/>
      </p:nvGrpSpPr>
      <p:grpSpPr>
        <a:xfrm>
          <a:off x="0" y="0"/>
          <a:ext cx="0" cy="0"/>
          <a:chOff x="0" y="0"/>
          <a:chExt cx="0" cy="0"/>
        </a:xfrm>
      </p:grpSpPr>
      <p:sp>
        <p:nvSpPr>
          <p:cNvPr id="124" name="Google Shape;124;p31"/>
          <p:cNvSpPr/>
          <p:nvPr/>
        </p:nvSpPr>
        <p:spPr>
          <a:xfrm>
            <a:off x="0" y="329125"/>
            <a:ext cx="69300" cy="753000"/>
          </a:xfrm>
          <a:prstGeom prst="rect">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5" name="Google Shape;125;p31"/>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p:cSld name="BLANK_1">
    <p:spTree>
      <p:nvGrpSpPr>
        <p:cNvPr id="126" name="Shape 126"/>
        <p:cNvGrpSpPr/>
        <p:nvPr/>
      </p:nvGrpSpPr>
      <p:grpSpPr>
        <a:xfrm>
          <a:off x="0" y="0"/>
          <a:ext cx="0" cy="0"/>
          <a:chOff x="0" y="0"/>
          <a:chExt cx="0" cy="0"/>
        </a:xfrm>
      </p:grpSpPr>
      <p:sp>
        <p:nvSpPr>
          <p:cNvPr id="127" name="Google Shape;127;p32"/>
          <p:cNvSpPr/>
          <p:nvPr/>
        </p:nvSpPr>
        <p:spPr>
          <a:xfrm>
            <a:off x="0" y="329125"/>
            <a:ext cx="69300" cy="7530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8" name="Google Shape;128;p3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2">
  <p:cSld name="BLANK_1_2">
    <p:spTree>
      <p:nvGrpSpPr>
        <p:cNvPr id="129" name="Shape 129"/>
        <p:cNvGrpSpPr/>
        <p:nvPr/>
      </p:nvGrpSpPr>
      <p:grpSpPr>
        <a:xfrm>
          <a:off x="0" y="0"/>
          <a:ext cx="0" cy="0"/>
          <a:chOff x="0" y="0"/>
          <a:chExt cx="0" cy="0"/>
        </a:xfrm>
      </p:grpSpPr>
      <p:sp>
        <p:nvSpPr>
          <p:cNvPr id="130" name="Google Shape;130;p33"/>
          <p:cNvSpPr/>
          <p:nvPr/>
        </p:nvSpPr>
        <p:spPr>
          <a:xfrm>
            <a:off x="0" y="329125"/>
            <a:ext cx="69300" cy="4485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1" name="Google Shape;131;p3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2">
  <p:cSld name="BLANK_1_2_1">
    <p:spTree>
      <p:nvGrpSpPr>
        <p:cNvPr id="132" name="Shape 132"/>
        <p:cNvGrpSpPr/>
        <p:nvPr/>
      </p:nvGrpSpPr>
      <p:grpSpPr>
        <a:xfrm>
          <a:off x="0" y="0"/>
          <a:ext cx="0" cy="0"/>
          <a:chOff x="0" y="0"/>
          <a:chExt cx="0" cy="0"/>
        </a:xfrm>
      </p:grpSpPr>
      <p:sp>
        <p:nvSpPr>
          <p:cNvPr id="133" name="Google Shape;133;p34"/>
          <p:cNvSpPr/>
          <p:nvPr/>
        </p:nvSpPr>
        <p:spPr>
          <a:xfrm>
            <a:off x="0" y="329125"/>
            <a:ext cx="69300" cy="4485300"/>
          </a:xfrm>
          <a:prstGeom prst="rect">
            <a:avLst/>
          </a:pr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4" name="Google Shape;134;p3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2">
  <p:cSld name="BLANK_1_2_1_1">
    <p:spTree>
      <p:nvGrpSpPr>
        <p:cNvPr id="135" name="Shape 135"/>
        <p:cNvGrpSpPr/>
        <p:nvPr/>
      </p:nvGrpSpPr>
      <p:grpSpPr>
        <a:xfrm>
          <a:off x="0" y="0"/>
          <a:ext cx="0" cy="0"/>
          <a:chOff x="0" y="0"/>
          <a:chExt cx="0" cy="0"/>
        </a:xfrm>
      </p:grpSpPr>
      <p:sp>
        <p:nvSpPr>
          <p:cNvPr id="136" name="Google Shape;136;p35"/>
          <p:cNvSpPr/>
          <p:nvPr/>
        </p:nvSpPr>
        <p:spPr>
          <a:xfrm>
            <a:off x="0" y="329125"/>
            <a:ext cx="69300" cy="44853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7" name="Google Shape;137;p3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p:cSld name="BLANK_1_1">
    <p:spTree>
      <p:nvGrpSpPr>
        <p:cNvPr id="138" name="Shape 138"/>
        <p:cNvGrpSpPr/>
        <p:nvPr/>
      </p:nvGrpSpPr>
      <p:grpSpPr>
        <a:xfrm>
          <a:off x="0" y="0"/>
          <a:ext cx="0" cy="0"/>
          <a:chOff x="0" y="0"/>
          <a:chExt cx="0" cy="0"/>
        </a:xfrm>
      </p:grpSpPr>
      <p:sp>
        <p:nvSpPr>
          <p:cNvPr id="139" name="Google Shape;139;p36"/>
          <p:cNvSpPr/>
          <p:nvPr/>
        </p:nvSpPr>
        <p:spPr>
          <a:xfrm>
            <a:off x="0" y="329125"/>
            <a:ext cx="69300" cy="753000"/>
          </a:xfrm>
          <a:prstGeom prst="rect">
            <a:avLst/>
          </a:pr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0" name="Google Shape;140;p3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p:cSld name="BLANK_1_1_1">
    <p:spTree>
      <p:nvGrpSpPr>
        <p:cNvPr id="141" name="Shape 141"/>
        <p:cNvGrpSpPr/>
        <p:nvPr/>
      </p:nvGrpSpPr>
      <p:grpSpPr>
        <a:xfrm>
          <a:off x="0" y="0"/>
          <a:ext cx="0" cy="0"/>
          <a:chOff x="0" y="0"/>
          <a:chExt cx="0" cy="0"/>
        </a:xfrm>
      </p:grpSpPr>
      <p:sp>
        <p:nvSpPr>
          <p:cNvPr id="142" name="Google Shape;142;p37"/>
          <p:cNvSpPr/>
          <p:nvPr/>
        </p:nvSpPr>
        <p:spPr>
          <a:xfrm>
            <a:off x="0" y="329125"/>
            <a:ext cx="69300" cy="7530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3" name="Google Shape;143;p3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y">
  <p:cSld name="BLANK_1_1_1_1">
    <p:spTree>
      <p:nvGrpSpPr>
        <p:cNvPr id="144" name="Shape 144"/>
        <p:cNvGrpSpPr/>
        <p:nvPr/>
      </p:nvGrpSpPr>
      <p:grpSpPr>
        <a:xfrm>
          <a:off x="0" y="0"/>
          <a:ext cx="0" cy="0"/>
          <a:chOff x="0" y="0"/>
          <a:chExt cx="0" cy="0"/>
        </a:xfrm>
      </p:grpSpPr>
      <p:sp>
        <p:nvSpPr>
          <p:cNvPr id="145" name="Google Shape;145;p38"/>
          <p:cNvSpPr/>
          <p:nvPr/>
        </p:nvSpPr>
        <p:spPr>
          <a:xfrm>
            <a:off x="0" y="329125"/>
            <a:ext cx="69300" cy="753000"/>
          </a:xfrm>
          <a:prstGeom prst="rect">
            <a:avLst/>
          </a:prstGeom>
          <a:solidFill>
            <a:srgbClr val="9AA0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6" name="Google Shape;146;p3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7" name="Shape 147"/>
        <p:cNvGrpSpPr/>
        <p:nvPr/>
      </p:nvGrpSpPr>
      <p:grpSpPr>
        <a:xfrm>
          <a:off x="0" y="0"/>
          <a:ext cx="0" cy="0"/>
          <a:chOff x="0" y="0"/>
          <a:chExt cx="0" cy="0"/>
        </a:xfrm>
      </p:grpSpPr>
      <p:pic>
        <p:nvPicPr>
          <p:cNvPr id="148" name="Google Shape;148;p39"/>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7.xml"/><Relationship Id="rId11" Type="http://schemas.openxmlformats.org/officeDocument/2006/relationships/slideLayout" Target="../slideLayouts/slideLayout28.xml"/><Relationship Id="rId10" Type="http://schemas.openxmlformats.org/officeDocument/2006/relationships/slideLayout" Target="../slideLayouts/slideLayout27.xml"/><Relationship Id="rId21" Type="http://schemas.openxmlformats.org/officeDocument/2006/relationships/theme" Target="../theme/theme3.xml"/><Relationship Id="rId13" Type="http://schemas.openxmlformats.org/officeDocument/2006/relationships/slideLayout" Target="../slideLayouts/slideLayout30.xml"/><Relationship Id="rId12" Type="http://schemas.openxmlformats.org/officeDocument/2006/relationships/slideLayout" Target="../slideLayouts/slideLayout29.xml"/><Relationship Id="rId1" Type="http://schemas.openxmlformats.org/officeDocument/2006/relationships/image" Target="../media/image4.png"/><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5" Type="http://schemas.openxmlformats.org/officeDocument/2006/relationships/slideLayout" Target="../slideLayouts/slideLayout32.xml"/><Relationship Id="rId14" Type="http://schemas.openxmlformats.org/officeDocument/2006/relationships/slideLayout" Target="../slideLayouts/slideLayout31.xml"/><Relationship Id="rId17" Type="http://schemas.openxmlformats.org/officeDocument/2006/relationships/slideLayout" Target="../slideLayouts/slideLayout34.xml"/><Relationship Id="rId16" Type="http://schemas.openxmlformats.org/officeDocument/2006/relationships/slideLayout" Target="../slideLayouts/slideLayout33.xml"/><Relationship Id="rId5" Type="http://schemas.openxmlformats.org/officeDocument/2006/relationships/slideLayout" Target="../slideLayouts/slideLayout22.xml"/><Relationship Id="rId19" Type="http://schemas.openxmlformats.org/officeDocument/2006/relationships/slideLayout" Target="../slideLayouts/slideLayout36.xml"/><Relationship Id="rId6" Type="http://schemas.openxmlformats.org/officeDocument/2006/relationships/slideLayout" Target="../slideLayouts/slideLayout23.xml"/><Relationship Id="rId18" Type="http://schemas.openxmlformats.org/officeDocument/2006/relationships/slideLayout" Target="../slideLayouts/slideLayout35.xml"/><Relationship Id="rId7" Type="http://schemas.openxmlformats.org/officeDocument/2006/relationships/slideLayout" Target="../slideLayouts/slideLayout24.xml"/><Relationship Id="rId8"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1" name="Shape 81"/>
        <p:cNvGrpSpPr/>
        <p:nvPr/>
      </p:nvGrpSpPr>
      <p:grpSpPr>
        <a:xfrm>
          <a:off x="0" y="0"/>
          <a:ext cx="0" cy="0"/>
          <a:chOff x="0" y="0"/>
          <a:chExt cx="0" cy="0"/>
        </a:xfrm>
      </p:grpSpPr>
      <p:sp>
        <p:nvSpPr>
          <p:cNvPr id="82" name="Google Shape;82;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83" name="Google Shape;83;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pic>
        <p:nvPicPr>
          <p:cNvPr id="84" name="Google Shape;84;p20"/>
          <p:cNvPicPr preferRelativeResize="0"/>
          <p:nvPr/>
        </p:nvPicPr>
        <p:blipFill>
          <a:blip r:embed="rId1">
            <a:alphaModFix/>
          </a:blip>
          <a:stretch>
            <a:fillRect/>
          </a:stretch>
        </p:blipFill>
        <p:spPr>
          <a:xfrm>
            <a:off x="8421698" y="4841325"/>
            <a:ext cx="464876" cy="15299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hyperlink" Target="https://www.figma.com/proto/LM7L8au3vCDDTcHGeaxQrr/Fitness-app-Low-Fidelity-Prototype?node-id=2002-3703&amp;p=f&amp;t=ga5dSUmo4vqS6FAM-0&amp;scaling=scale-down&amp;content-scaling=fixed&amp;page-id=0%3A1" TargetMode="External"/><Relationship Id="rId4" Type="http://schemas.openxmlformats.org/officeDocument/2006/relationships/hyperlink" Target="https://www.figma.com/design/LM7L8au3vCDDTcHGeaxQrr/Fitness-app-Low-Fidelity-Prototype?t=U8LK4vWd2C0Ffj3u-1" TargetMode="External"/><Relationship Id="rId5"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image" Target="../media/image13.png"/><Relationship Id="rId6"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hyperlink" Target="https://www.figma.com/proto/Rb8HPgS8HTjRZx0wSPFXm7/Fitness-App-High-Fidelity-Prototype?t=U8LK4vWd2C0Ffj3u-0&amp;scaling=scale-down&amp;content-scaling=fixed&amp;page-id=0%3A1&amp;node-id=0-1&amp;starting-point-node-id=2%3A412" TargetMode="External"/><Relationship Id="rId4" Type="http://schemas.openxmlformats.org/officeDocument/2006/relationships/hyperlink" Target="https://www.figma.com/design/Rb8HPgS8HTjRZx0wSPFXm7/Fitness-App-High-Fidelity-Prototype?t=U8LK4vWd2C0Ffj3u-1" TargetMode="External"/><Relationship Id="rId5"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 Id="rId3" Type="http://schemas.openxmlformats.org/officeDocument/2006/relationships/hyperlink" Target="https://linkedin.com/in/sreejakota" TargetMode="External"/><Relationship Id="rId4" Type="http://schemas.openxmlformats.org/officeDocument/2006/relationships/hyperlink" Target="https://linkedin.com/in/sreejakota" TargetMode="External"/><Relationship Id="rId5" Type="http://schemas.openxmlformats.org/officeDocument/2006/relationships/hyperlink" Target="https://github.com/Sreeja0522" TargetMode="External"/><Relationship Id="rId6" Type="http://schemas.openxmlformats.org/officeDocument/2006/relationships/hyperlink" Target="https://github.com/Sreeja052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285F4"/>
        </a:solidFill>
      </p:bgPr>
    </p:bg>
    <p:spTree>
      <p:nvGrpSpPr>
        <p:cNvPr id="152" name="Shape 152"/>
        <p:cNvGrpSpPr/>
        <p:nvPr/>
      </p:nvGrpSpPr>
      <p:grpSpPr>
        <a:xfrm>
          <a:off x="0" y="0"/>
          <a:ext cx="0" cy="0"/>
          <a:chOff x="0" y="0"/>
          <a:chExt cx="0" cy="0"/>
        </a:xfrm>
      </p:grpSpPr>
      <p:sp>
        <p:nvSpPr>
          <p:cNvPr id="153" name="Google Shape;153;p40"/>
          <p:cNvSpPr txBox="1"/>
          <p:nvPr/>
        </p:nvSpPr>
        <p:spPr>
          <a:xfrm>
            <a:off x="517675" y="1819738"/>
            <a:ext cx="4931100" cy="7389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3600">
                <a:solidFill>
                  <a:srgbClr val="FFFFFF"/>
                </a:solidFill>
                <a:latin typeface="Open Sans SemiBold"/>
                <a:ea typeface="Open Sans SemiBold"/>
                <a:cs typeface="Open Sans SemiBold"/>
                <a:sym typeface="Open Sans SemiBold"/>
              </a:rPr>
              <a:t>Fit with AI Bunny App</a:t>
            </a:r>
            <a:endParaRPr sz="3600">
              <a:solidFill>
                <a:srgbClr val="FFFFFF"/>
              </a:solidFill>
              <a:latin typeface="Open Sans SemiBold"/>
              <a:ea typeface="Open Sans SemiBold"/>
              <a:cs typeface="Open Sans SemiBold"/>
              <a:sym typeface="Open Sans SemiBold"/>
            </a:endParaRPr>
          </a:p>
        </p:txBody>
      </p:sp>
      <p:sp>
        <p:nvSpPr>
          <p:cNvPr id="154" name="Google Shape;154;p40"/>
          <p:cNvSpPr txBox="1"/>
          <p:nvPr/>
        </p:nvSpPr>
        <p:spPr>
          <a:xfrm>
            <a:off x="517675" y="2769663"/>
            <a:ext cx="4931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FFFFFF"/>
                </a:solidFill>
                <a:latin typeface="Open Sans"/>
                <a:ea typeface="Open Sans"/>
                <a:cs typeface="Open Sans"/>
                <a:sym typeface="Open Sans"/>
              </a:rPr>
              <a:t>Sreeja Reddy Kota</a:t>
            </a:r>
            <a:endParaRPr sz="2400">
              <a:solidFill>
                <a:srgbClr val="FFFFFF"/>
              </a:solidFill>
              <a:latin typeface="Open Sans"/>
              <a:ea typeface="Open Sans"/>
              <a:cs typeface="Open Sans"/>
              <a:sym typeface="Open Sans"/>
            </a:endParaRPr>
          </a:p>
        </p:txBody>
      </p:sp>
      <p:cxnSp>
        <p:nvCxnSpPr>
          <p:cNvPr id="155" name="Google Shape;155;p40"/>
          <p:cNvCxnSpPr/>
          <p:nvPr/>
        </p:nvCxnSpPr>
        <p:spPr>
          <a:xfrm rot="10800000">
            <a:off x="517650" y="2670825"/>
            <a:ext cx="5808000" cy="0"/>
          </a:xfrm>
          <a:prstGeom prst="straightConnector1">
            <a:avLst/>
          </a:prstGeom>
          <a:noFill/>
          <a:ln cap="flat" cmpd="sng" w="19050">
            <a:solidFill>
              <a:srgbClr val="FFFFFF"/>
            </a:solidFill>
            <a:prstDash val="solid"/>
            <a:round/>
            <a:headEnd len="med" w="med" type="none"/>
            <a:tailEnd len="med" w="med" type="none"/>
          </a:ln>
        </p:spPr>
      </p:cxnSp>
      <p:sp>
        <p:nvSpPr>
          <p:cNvPr id="156" name="Google Shape;156;p40"/>
          <p:cNvSpPr/>
          <p:nvPr/>
        </p:nvSpPr>
        <p:spPr>
          <a:xfrm>
            <a:off x="8360825" y="4809075"/>
            <a:ext cx="635100" cy="228600"/>
          </a:xfrm>
          <a:prstGeom prst="rect">
            <a:avLst/>
          </a:prstGeom>
          <a:solidFill>
            <a:srgbClr val="4285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49"/>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User research: pain points</a:t>
            </a:r>
            <a:endParaRPr sz="2400">
              <a:solidFill>
                <a:srgbClr val="5F6368"/>
              </a:solidFill>
              <a:latin typeface="Open Sans"/>
              <a:ea typeface="Open Sans"/>
              <a:cs typeface="Open Sans"/>
              <a:sym typeface="Open Sans"/>
            </a:endParaRPr>
          </a:p>
        </p:txBody>
      </p:sp>
      <p:sp>
        <p:nvSpPr>
          <p:cNvPr id="244" name="Google Shape;244;p49"/>
          <p:cNvSpPr txBox="1"/>
          <p:nvPr/>
        </p:nvSpPr>
        <p:spPr>
          <a:xfrm>
            <a:off x="441463" y="2008850"/>
            <a:ext cx="1872600" cy="400200"/>
          </a:xfrm>
          <a:prstGeom prst="rect">
            <a:avLst/>
          </a:prstGeom>
          <a:noFill/>
          <a:ln>
            <a:noFill/>
          </a:ln>
        </p:spPr>
        <p:txBody>
          <a:bodyPr anchorCtr="0" anchor="t" bIns="91425" lIns="0" spcFirstLastPara="1" rIns="91425" wrap="square" tIns="91425">
            <a:spAutoFit/>
          </a:bodyPr>
          <a:lstStyle/>
          <a:p>
            <a:pPr indent="0" lvl="0" marL="0" rtl="0" algn="ctr">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Pain point</a:t>
            </a:r>
            <a:endParaRPr>
              <a:solidFill>
                <a:srgbClr val="4285F4"/>
              </a:solidFill>
              <a:latin typeface="Open Sans SemiBold"/>
              <a:ea typeface="Open Sans SemiBold"/>
              <a:cs typeface="Open Sans SemiBold"/>
              <a:sym typeface="Open Sans SemiBold"/>
            </a:endParaRPr>
          </a:p>
        </p:txBody>
      </p:sp>
      <p:sp>
        <p:nvSpPr>
          <p:cNvPr id="245" name="Google Shape;245;p49"/>
          <p:cNvSpPr txBox="1"/>
          <p:nvPr/>
        </p:nvSpPr>
        <p:spPr>
          <a:xfrm>
            <a:off x="441475" y="2522475"/>
            <a:ext cx="1872600" cy="1856400"/>
          </a:xfrm>
          <a:prstGeom prst="rect">
            <a:avLst/>
          </a:prstGeom>
          <a:noFill/>
          <a:ln>
            <a:noFill/>
          </a:ln>
        </p:spPr>
        <p:txBody>
          <a:bodyPr anchorCtr="0" anchor="t" bIns="91425" lIns="0" spcFirstLastPara="1" rIns="91425" wrap="square" tIns="91425">
            <a:spAutoFit/>
          </a:bodyPr>
          <a:lstStyle/>
          <a:p>
            <a:pPr indent="0" lvl="0" marL="0" rtl="0" algn="ctr">
              <a:lnSpc>
                <a:spcPct val="115000"/>
              </a:lnSpc>
              <a:spcBef>
                <a:spcPts val="0"/>
              </a:spcBef>
              <a:spcAft>
                <a:spcPts val="0"/>
              </a:spcAft>
              <a:buNone/>
            </a:pPr>
            <a:r>
              <a:rPr lang="en" sz="1200">
                <a:solidFill>
                  <a:srgbClr val="5F6368"/>
                </a:solidFill>
                <a:latin typeface="Open Sans"/>
                <a:ea typeface="Open Sans"/>
                <a:cs typeface="Open Sans"/>
                <a:sym typeface="Open Sans"/>
              </a:rPr>
              <a:t>The challenge of time constraints emphasizes the importance of designing quick, efficient workouts that fit into busy schedules without compromising effectiveness.</a:t>
            </a:r>
            <a:endParaRPr sz="1200"/>
          </a:p>
        </p:txBody>
      </p:sp>
      <p:sp>
        <p:nvSpPr>
          <p:cNvPr id="246" name="Google Shape;246;p49"/>
          <p:cNvSpPr txBox="1"/>
          <p:nvPr/>
        </p:nvSpPr>
        <p:spPr>
          <a:xfrm>
            <a:off x="2582713" y="2008850"/>
            <a:ext cx="1872600" cy="400200"/>
          </a:xfrm>
          <a:prstGeom prst="rect">
            <a:avLst/>
          </a:prstGeom>
          <a:noFill/>
          <a:ln>
            <a:noFill/>
          </a:ln>
        </p:spPr>
        <p:txBody>
          <a:bodyPr anchorCtr="0" anchor="t" bIns="91425" lIns="0" spcFirstLastPara="1" rIns="91425" wrap="square" tIns="91425">
            <a:spAutoFit/>
          </a:bodyPr>
          <a:lstStyle/>
          <a:p>
            <a:pPr indent="0" lvl="0" marL="0" rtl="0" algn="ctr">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Pain point</a:t>
            </a:r>
            <a:endParaRPr>
              <a:solidFill>
                <a:srgbClr val="4285F4"/>
              </a:solidFill>
              <a:latin typeface="Open Sans SemiBold"/>
              <a:ea typeface="Open Sans SemiBold"/>
              <a:cs typeface="Open Sans SemiBold"/>
              <a:sym typeface="Open Sans SemiBold"/>
            </a:endParaRPr>
          </a:p>
        </p:txBody>
      </p:sp>
      <p:sp>
        <p:nvSpPr>
          <p:cNvPr id="247" name="Google Shape;247;p49"/>
          <p:cNvSpPr txBox="1"/>
          <p:nvPr/>
        </p:nvSpPr>
        <p:spPr>
          <a:xfrm>
            <a:off x="2582725" y="2522475"/>
            <a:ext cx="1872600" cy="1856400"/>
          </a:xfrm>
          <a:prstGeom prst="rect">
            <a:avLst/>
          </a:prstGeom>
          <a:noFill/>
          <a:ln>
            <a:noFill/>
          </a:ln>
        </p:spPr>
        <p:txBody>
          <a:bodyPr anchorCtr="0" anchor="t" bIns="91425" lIns="0" spcFirstLastPara="1" rIns="91425" wrap="square" tIns="91425">
            <a:spAutoFit/>
          </a:bodyPr>
          <a:lstStyle/>
          <a:p>
            <a:pPr indent="0" lvl="0" marL="0" rtl="0" algn="ctr">
              <a:lnSpc>
                <a:spcPct val="115000"/>
              </a:lnSpc>
              <a:spcBef>
                <a:spcPts val="0"/>
              </a:spcBef>
              <a:spcAft>
                <a:spcPts val="0"/>
              </a:spcAft>
              <a:buNone/>
            </a:pPr>
            <a:r>
              <a:rPr lang="en" sz="1200">
                <a:solidFill>
                  <a:srgbClr val="5F6368"/>
                </a:solidFill>
                <a:latin typeface="Open Sans"/>
                <a:ea typeface="Open Sans"/>
                <a:cs typeface="Open Sans"/>
                <a:sym typeface="Open Sans"/>
              </a:rPr>
              <a:t>The need for stress management across all groups suggests incorporating mindfulness practices, relaxation techniques, and community features into the design.</a:t>
            </a:r>
            <a:endParaRPr sz="1200"/>
          </a:p>
        </p:txBody>
      </p:sp>
      <p:sp>
        <p:nvSpPr>
          <p:cNvPr id="248" name="Google Shape;248;p49"/>
          <p:cNvSpPr txBox="1"/>
          <p:nvPr/>
        </p:nvSpPr>
        <p:spPr>
          <a:xfrm>
            <a:off x="4723969" y="2008850"/>
            <a:ext cx="1872600" cy="400200"/>
          </a:xfrm>
          <a:prstGeom prst="rect">
            <a:avLst/>
          </a:prstGeom>
          <a:noFill/>
          <a:ln>
            <a:noFill/>
          </a:ln>
        </p:spPr>
        <p:txBody>
          <a:bodyPr anchorCtr="0" anchor="t" bIns="91425" lIns="0" spcFirstLastPara="1" rIns="91425" wrap="square" tIns="91425">
            <a:spAutoFit/>
          </a:bodyPr>
          <a:lstStyle/>
          <a:p>
            <a:pPr indent="0" lvl="0" marL="0" rtl="0" algn="ctr">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Pain point</a:t>
            </a:r>
            <a:endParaRPr>
              <a:solidFill>
                <a:srgbClr val="4285F4"/>
              </a:solidFill>
              <a:latin typeface="Open Sans SemiBold"/>
              <a:ea typeface="Open Sans SemiBold"/>
              <a:cs typeface="Open Sans SemiBold"/>
              <a:sym typeface="Open Sans SemiBold"/>
            </a:endParaRPr>
          </a:p>
        </p:txBody>
      </p:sp>
      <p:sp>
        <p:nvSpPr>
          <p:cNvPr id="249" name="Google Shape;249;p49"/>
          <p:cNvSpPr txBox="1"/>
          <p:nvPr/>
        </p:nvSpPr>
        <p:spPr>
          <a:xfrm>
            <a:off x="4723969" y="2522475"/>
            <a:ext cx="1872600" cy="1856400"/>
          </a:xfrm>
          <a:prstGeom prst="rect">
            <a:avLst/>
          </a:prstGeom>
          <a:noFill/>
          <a:ln>
            <a:noFill/>
          </a:ln>
        </p:spPr>
        <p:txBody>
          <a:bodyPr anchorCtr="0" anchor="t" bIns="91425" lIns="0" spcFirstLastPara="1" rIns="91425" wrap="square" tIns="91425">
            <a:spAutoFit/>
          </a:bodyPr>
          <a:lstStyle/>
          <a:p>
            <a:pPr indent="0" lvl="0" marL="0" rtl="0" algn="ctr">
              <a:lnSpc>
                <a:spcPct val="115000"/>
              </a:lnSpc>
              <a:spcBef>
                <a:spcPts val="0"/>
              </a:spcBef>
              <a:spcAft>
                <a:spcPts val="0"/>
              </a:spcAft>
              <a:buNone/>
            </a:pPr>
            <a:r>
              <a:rPr lang="en" sz="1200">
                <a:solidFill>
                  <a:srgbClr val="5F6368"/>
                </a:solidFill>
                <a:latin typeface="Open Sans"/>
                <a:ea typeface="Open Sans"/>
                <a:cs typeface="Open Sans"/>
                <a:sym typeface="Open Sans"/>
              </a:rPr>
              <a:t>The desire for personalization underscores the necessity of creating adaptive fitness plans that align with individual goals, preferences, and activity levels.</a:t>
            </a:r>
            <a:endParaRPr sz="1200"/>
          </a:p>
        </p:txBody>
      </p:sp>
      <p:sp>
        <p:nvSpPr>
          <p:cNvPr id="250" name="Google Shape;250;p49"/>
          <p:cNvSpPr txBox="1"/>
          <p:nvPr/>
        </p:nvSpPr>
        <p:spPr>
          <a:xfrm>
            <a:off x="6865219" y="2008850"/>
            <a:ext cx="1872600" cy="400200"/>
          </a:xfrm>
          <a:prstGeom prst="rect">
            <a:avLst/>
          </a:prstGeom>
          <a:noFill/>
          <a:ln>
            <a:noFill/>
          </a:ln>
        </p:spPr>
        <p:txBody>
          <a:bodyPr anchorCtr="0" anchor="t" bIns="91425" lIns="0" spcFirstLastPara="1" rIns="91425" wrap="square" tIns="91425">
            <a:spAutoFit/>
          </a:bodyPr>
          <a:lstStyle/>
          <a:p>
            <a:pPr indent="0" lvl="0" marL="0" rtl="0" algn="ctr">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Pain point</a:t>
            </a:r>
            <a:endParaRPr>
              <a:solidFill>
                <a:srgbClr val="4285F4"/>
              </a:solidFill>
              <a:latin typeface="Open Sans SemiBold"/>
              <a:ea typeface="Open Sans SemiBold"/>
              <a:cs typeface="Open Sans SemiBold"/>
              <a:sym typeface="Open Sans SemiBold"/>
            </a:endParaRPr>
          </a:p>
        </p:txBody>
      </p:sp>
      <p:sp>
        <p:nvSpPr>
          <p:cNvPr id="251" name="Google Shape;251;p49"/>
          <p:cNvSpPr txBox="1"/>
          <p:nvPr/>
        </p:nvSpPr>
        <p:spPr>
          <a:xfrm>
            <a:off x="6865219" y="2416275"/>
            <a:ext cx="1872600" cy="2068800"/>
          </a:xfrm>
          <a:prstGeom prst="rect">
            <a:avLst/>
          </a:prstGeom>
          <a:noFill/>
          <a:ln>
            <a:noFill/>
          </a:ln>
        </p:spPr>
        <p:txBody>
          <a:bodyPr anchorCtr="0" anchor="t" bIns="91425" lIns="0" spcFirstLastPara="1" rIns="91425" wrap="square" tIns="91425">
            <a:spAutoFit/>
          </a:bodyPr>
          <a:lstStyle/>
          <a:p>
            <a:pPr indent="0" lvl="0" marL="0" rtl="0" algn="ctr">
              <a:lnSpc>
                <a:spcPct val="115000"/>
              </a:lnSpc>
              <a:spcBef>
                <a:spcPts val="0"/>
              </a:spcBef>
              <a:spcAft>
                <a:spcPts val="0"/>
              </a:spcAft>
              <a:buNone/>
            </a:pPr>
            <a:r>
              <a:rPr lang="en" sz="1200">
                <a:solidFill>
                  <a:srgbClr val="5F6368"/>
                </a:solidFill>
                <a:latin typeface="Open Sans"/>
                <a:ea typeface="Open Sans"/>
                <a:cs typeface="Open Sans"/>
                <a:sym typeface="Open Sans"/>
              </a:rPr>
              <a:t>The growing trend of technology integration highlights the value of including features like wearable syncing, progress tracking, and interactive reminders for holistic health management.</a:t>
            </a:r>
            <a:endParaRPr sz="1200"/>
          </a:p>
        </p:txBody>
      </p:sp>
      <p:sp>
        <p:nvSpPr>
          <p:cNvPr id="252" name="Google Shape;252;p49"/>
          <p:cNvSpPr/>
          <p:nvPr/>
        </p:nvSpPr>
        <p:spPr>
          <a:xfrm>
            <a:off x="1121125" y="1382121"/>
            <a:ext cx="513300" cy="513300"/>
          </a:xfrm>
          <a:prstGeom prst="ellipse">
            <a:avLst/>
          </a:prstGeom>
          <a:solidFill>
            <a:srgbClr val="EA4335"/>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53" name="Google Shape;253;p49"/>
          <p:cNvSpPr/>
          <p:nvPr/>
        </p:nvSpPr>
        <p:spPr>
          <a:xfrm>
            <a:off x="3262375" y="1382121"/>
            <a:ext cx="513300" cy="513300"/>
          </a:xfrm>
          <a:prstGeom prst="ellipse">
            <a:avLst/>
          </a:prstGeom>
          <a:solidFill>
            <a:srgbClr val="EA4335"/>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254" name="Google Shape;254;p49"/>
          <p:cNvSpPr/>
          <p:nvPr/>
        </p:nvSpPr>
        <p:spPr>
          <a:xfrm>
            <a:off x="5403625" y="1382121"/>
            <a:ext cx="513300" cy="513300"/>
          </a:xfrm>
          <a:prstGeom prst="ellipse">
            <a:avLst/>
          </a:prstGeom>
          <a:solidFill>
            <a:srgbClr val="EA4335"/>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
        <p:nvSpPr>
          <p:cNvPr id="255" name="Google Shape;255;p49"/>
          <p:cNvSpPr/>
          <p:nvPr/>
        </p:nvSpPr>
        <p:spPr>
          <a:xfrm>
            <a:off x="7544875" y="1382121"/>
            <a:ext cx="513300" cy="513300"/>
          </a:xfrm>
          <a:prstGeom prst="ellipse">
            <a:avLst/>
          </a:prstGeom>
          <a:solidFill>
            <a:srgbClr val="EA4335"/>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4</a:t>
            </a:r>
            <a:endParaRPr sz="2200">
              <a:solidFill>
                <a:srgbClr val="FFFFFF"/>
              </a:solidFill>
              <a:latin typeface="Google Sans Medium"/>
              <a:ea typeface="Google Sans Medium"/>
              <a:cs typeface="Google Sans Medium"/>
              <a:sym typeface="Google Sans Medium"/>
            </a:endParaRPr>
          </a:p>
        </p:txBody>
      </p:sp>
      <p:sp>
        <p:nvSpPr>
          <p:cNvPr id="256" name="Google Shape;256;p49"/>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50"/>
          <p:cNvSpPr txBox="1"/>
          <p:nvPr/>
        </p:nvSpPr>
        <p:spPr>
          <a:xfrm>
            <a:off x="517675" y="524350"/>
            <a:ext cx="61086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User journey map</a:t>
            </a:r>
            <a:endParaRPr sz="2400">
              <a:solidFill>
                <a:srgbClr val="5F6368"/>
              </a:solidFill>
              <a:latin typeface="Open Sans"/>
              <a:ea typeface="Open Sans"/>
              <a:cs typeface="Open Sans"/>
              <a:sym typeface="Open Sans"/>
            </a:endParaRPr>
          </a:p>
        </p:txBody>
      </p:sp>
      <p:sp>
        <p:nvSpPr>
          <p:cNvPr id="262" name="Google Shape;262;p50"/>
          <p:cNvSpPr txBox="1"/>
          <p:nvPr/>
        </p:nvSpPr>
        <p:spPr>
          <a:xfrm>
            <a:off x="388750" y="1284375"/>
            <a:ext cx="2421300" cy="33000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 sz="1300">
                <a:solidFill>
                  <a:srgbClr val="5F6368"/>
                </a:solidFill>
                <a:latin typeface="Open Sans"/>
                <a:ea typeface="Open Sans"/>
                <a:cs typeface="Open Sans"/>
                <a:sym typeface="Open Sans"/>
              </a:rPr>
              <a:t>The user seeks to improve their daily routine by starting with a healthy breakfast, reducing physical strain at work, and making better dietary choices. They aim to establish a post-work fitness routine and stay motivated in their fitness journey by tracking progress, finding a gym mentor, and focusing on gradual improvements.</a:t>
            </a:r>
            <a:endParaRPr sz="1300">
              <a:solidFill>
                <a:srgbClr val="5F6368"/>
              </a:solidFill>
              <a:latin typeface="Open Sans"/>
              <a:ea typeface="Open Sans"/>
              <a:cs typeface="Open Sans"/>
              <a:sym typeface="Open Sans"/>
            </a:endParaRPr>
          </a:p>
          <a:p>
            <a:pPr indent="0" lvl="0" marL="0" rtl="0" algn="l">
              <a:lnSpc>
                <a:spcPct val="150000"/>
              </a:lnSpc>
              <a:spcBef>
                <a:spcPts val="1200"/>
              </a:spcBef>
              <a:spcAft>
                <a:spcPts val="0"/>
              </a:spcAft>
              <a:buClr>
                <a:schemeClr val="dk1"/>
              </a:buClr>
              <a:buSzPts val="1100"/>
              <a:buFont typeface="Arial"/>
              <a:buNone/>
            </a:pPr>
            <a:r>
              <a:t/>
            </a:r>
            <a:endParaRPr sz="1300">
              <a:solidFill>
                <a:srgbClr val="5F6368"/>
              </a:solidFill>
              <a:latin typeface="Open Sans"/>
              <a:ea typeface="Open Sans"/>
              <a:cs typeface="Open Sans"/>
              <a:sym typeface="Open Sans"/>
            </a:endParaRPr>
          </a:p>
        </p:txBody>
      </p:sp>
      <p:pic>
        <p:nvPicPr>
          <p:cNvPr id="263" name="Google Shape;263;p50"/>
          <p:cNvPicPr preferRelativeResize="0"/>
          <p:nvPr/>
        </p:nvPicPr>
        <p:blipFill>
          <a:blip r:embed="rId3">
            <a:alphaModFix/>
          </a:blip>
          <a:stretch>
            <a:fillRect/>
          </a:stretch>
        </p:blipFill>
        <p:spPr>
          <a:xfrm>
            <a:off x="2956175" y="1284375"/>
            <a:ext cx="5900224" cy="3454355"/>
          </a:xfrm>
          <a:prstGeom prst="rect">
            <a:avLst/>
          </a:prstGeom>
          <a:noFill/>
          <a:ln cap="flat" cmpd="sng" w="9525">
            <a:solidFill>
              <a:schemeClr val="dk2"/>
            </a:solidFill>
            <a:prstDash val="solid"/>
            <a:round/>
            <a:headEnd len="sm" w="sm" type="none"/>
            <a:tailEnd len="sm" w="sm" type="none"/>
          </a:ln>
        </p:spPr>
      </p:pic>
      <p:sp>
        <p:nvSpPr>
          <p:cNvPr id="264" name="Google Shape;264;p50"/>
          <p:cNvSpPr/>
          <p:nvPr/>
        </p:nvSpPr>
        <p:spPr>
          <a:xfrm>
            <a:off x="8798200" y="4492825"/>
            <a:ext cx="58200" cy="172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5" name="Google Shape;265;p50"/>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9900"/>
        </a:solidFill>
      </p:bgPr>
    </p:bg>
    <p:spTree>
      <p:nvGrpSpPr>
        <p:cNvPr id="269" name="Shape 269"/>
        <p:cNvGrpSpPr/>
        <p:nvPr/>
      </p:nvGrpSpPr>
      <p:grpSpPr>
        <a:xfrm>
          <a:off x="0" y="0"/>
          <a:ext cx="0" cy="0"/>
          <a:chOff x="0" y="0"/>
          <a:chExt cx="0" cy="0"/>
        </a:xfrm>
      </p:grpSpPr>
      <p:sp>
        <p:nvSpPr>
          <p:cNvPr id="270" name="Google Shape;270;p51"/>
          <p:cNvSpPr txBox="1"/>
          <p:nvPr/>
        </p:nvSpPr>
        <p:spPr>
          <a:xfrm>
            <a:off x="3721275" y="1886850"/>
            <a:ext cx="6302100" cy="13698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Paper wireframes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Digital w</a:t>
            </a:r>
            <a:r>
              <a:rPr lang="en">
                <a:solidFill>
                  <a:srgbClr val="FFFFFF"/>
                </a:solidFill>
                <a:latin typeface="Open Sans"/>
                <a:ea typeface="Open Sans"/>
                <a:cs typeface="Open Sans"/>
                <a:sym typeface="Open Sans"/>
              </a:rPr>
              <a:t>ireframes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Low-fidelity prototype</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Usability studies</a:t>
            </a:r>
            <a:endParaRPr>
              <a:solidFill>
                <a:srgbClr val="FFFFFF"/>
              </a:solidFill>
              <a:latin typeface="Open Sans"/>
              <a:ea typeface="Open Sans"/>
              <a:cs typeface="Open Sans"/>
              <a:sym typeface="Open Sans"/>
            </a:endParaRPr>
          </a:p>
        </p:txBody>
      </p:sp>
      <p:sp>
        <p:nvSpPr>
          <p:cNvPr id="271" name="Google Shape;271;p51"/>
          <p:cNvSpPr txBox="1"/>
          <p:nvPr/>
        </p:nvSpPr>
        <p:spPr>
          <a:xfrm>
            <a:off x="-468875" y="2082300"/>
            <a:ext cx="3704400" cy="9789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Starting</a:t>
            </a:r>
            <a:endParaRPr sz="2400">
              <a:solidFill>
                <a:srgbClr val="FFFFFF"/>
              </a:solidFill>
              <a:latin typeface="Open Sans"/>
              <a:ea typeface="Open Sans"/>
              <a:cs typeface="Open Sans"/>
              <a:sym typeface="Open Sans"/>
            </a:endParaRPr>
          </a:p>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272" name="Google Shape;272;p51"/>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
        <p:nvSpPr>
          <p:cNvPr id="273" name="Google Shape;273;p51"/>
          <p:cNvSpPr/>
          <p:nvPr/>
        </p:nvSpPr>
        <p:spPr>
          <a:xfrm>
            <a:off x="8322725" y="4821775"/>
            <a:ext cx="635100" cy="228600"/>
          </a:xfrm>
          <a:prstGeom prst="rect">
            <a:avLst/>
          </a:prstGeom>
          <a:solidFill>
            <a:srgbClr val="F2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52"/>
          <p:cNvSpPr txBox="1"/>
          <p:nvPr/>
        </p:nvSpPr>
        <p:spPr>
          <a:xfrm>
            <a:off x="517675" y="524350"/>
            <a:ext cx="70008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Paper </a:t>
            </a:r>
            <a:r>
              <a:rPr lang="en" sz="2400">
                <a:solidFill>
                  <a:srgbClr val="5F6368"/>
                </a:solidFill>
                <a:latin typeface="Open Sans"/>
                <a:ea typeface="Open Sans"/>
                <a:cs typeface="Open Sans"/>
                <a:sym typeface="Open Sans"/>
              </a:rPr>
              <a:t>wireframes </a:t>
            </a:r>
            <a:endParaRPr sz="2400">
              <a:solidFill>
                <a:srgbClr val="5F6368"/>
              </a:solidFill>
              <a:latin typeface="Open Sans"/>
              <a:ea typeface="Open Sans"/>
              <a:cs typeface="Open Sans"/>
              <a:sym typeface="Open Sans"/>
            </a:endParaRPr>
          </a:p>
        </p:txBody>
      </p:sp>
      <p:sp>
        <p:nvSpPr>
          <p:cNvPr id="279" name="Google Shape;279;p52"/>
          <p:cNvSpPr txBox="1"/>
          <p:nvPr/>
        </p:nvSpPr>
        <p:spPr>
          <a:xfrm>
            <a:off x="401675" y="1078450"/>
            <a:ext cx="3482700" cy="36942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The paper wireframes are focused on defining the app’s core structure and user flow before digitization. The goal was to create an intuitive layout that prioritizes easy navigation, AI-driven personalization, and quick access to workouts. Sketching different variations helped refine element placement, ensuring a seamless user experience. Key features, like the AI avatar, categorized workouts, and navigation bar, were strategically positioned for accessibility. This early-stage design allowed for rapid iterations, aligning with user needs before high-fidelity development.</a:t>
            </a:r>
            <a:endParaRPr sz="1200"/>
          </a:p>
        </p:txBody>
      </p:sp>
      <p:sp>
        <p:nvSpPr>
          <p:cNvPr id="280" name="Google Shape;280;p52"/>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81" name="Google Shape;281;p52"/>
          <p:cNvPicPr preferRelativeResize="0"/>
          <p:nvPr/>
        </p:nvPicPr>
        <p:blipFill>
          <a:blip r:embed="rId3">
            <a:alphaModFix/>
          </a:blip>
          <a:stretch>
            <a:fillRect/>
          </a:stretch>
        </p:blipFill>
        <p:spPr>
          <a:xfrm>
            <a:off x="4462900" y="559550"/>
            <a:ext cx="4309375" cy="4024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53"/>
          <p:cNvSpPr txBox="1"/>
          <p:nvPr/>
        </p:nvSpPr>
        <p:spPr>
          <a:xfrm>
            <a:off x="517675" y="524350"/>
            <a:ext cx="70008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87" name="Google Shape;287;p53"/>
          <p:cNvSpPr txBox="1"/>
          <p:nvPr/>
        </p:nvSpPr>
        <p:spPr>
          <a:xfrm>
            <a:off x="261925" y="1099250"/>
            <a:ext cx="3314400" cy="39711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The low-fidelity wireframes focus on simplicity, user flow, and core functionality. The goal is to create an intuitive fitness app that personalizes workout plans based on user preferences and progress. The AI avatar enhances engagement by guiding users to tailored routines and AI-driven chats. A structured navigation bar ensures seamless access to key features like progress tracking and browsing workouts. Categorized workout recommendations improve usability, making it easier for users to find suitable exercises quickly.</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200"/>
          </a:p>
        </p:txBody>
      </p:sp>
      <p:sp>
        <p:nvSpPr>
          <p:cNvPr id="288" name="Google Shape;288;p53"/>
          <p:cNvSpPr txBox="1"/>
          <p:nvPr/>
        </p:nvSpPr>
        <p:spPr>
          <a:xfrm>
            <a:off x="7786650" y="1099250"/>
            <a:ext cx="1357200" cy="190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 sz="1000">
                <a:solidFill>
                  <a:srgbClr val="5F6368"/>
                </a:solidFill>
                <a:latin typeface="Open Sans"/>
                <a:ea typeface="Open Sans"/>
                <a:cs typeface="Open Sans"/>
                <a:sym typeface="Open Sans"/>
              </a:rPr>
              <a:t>The AI avatar tailors workouts based on user progress and directs them to the "Chat with AI Bunny" page for guidance.</a:t>
            </a:r>
            <a:endParaRPr sz="1000">
              <a:solidFill>
                <a:srgbClr val="5F6368"/>
              </a:solidFill>
              <a:latin typeface="Open Sans"/>
              <a:ea typeface="Open Sans"/>
              <a:cs typeface="Open Sans"/>
              <a:sym typeface="Open Sans"/>
            </a:endParaRPr>
          </a:p>
          <a:p>
            <a:pPr indent="0" lvl="0" marL="0" rtl="0" algn="l">
              <a:spcBef>
                <a:spcPts val="1200"/>
              </a:spcBef>
              <a:spcAft>
                <a:spcPts val="0"/>
              </a:spcAft>
              <a:buNone/>
            </a:pPr>
            <a:r>
              <a:t/>
            </a:r>
            <a:endParaRPr sz="1000">
              <a:solidFill>
                <a:srgbClr val="5F6368"/>
              </a:solidFill>
              <a:latin typeface="Open Sans"/>
              <a:ea typeface="Open Sans"/>
              <a:cs typeface="Open Sans"/>
              <a:sym typeface="Open Sans"/>
            </a:endParaRPr>
          </a:p>
        </p:txBody>
      </p:sp>
      <p:sp>
        <p:nvSpPr>
          <p:cNvPr id="289" name="Google Shape;289;p53"/>
          <p:cNvSpPr txBox="1"/>
          <p:nvPr/>
        </p:nvSpPr>
        <p:spPr>
          <a:xfrm>
            <a:off x="7786650" y="2879188"/>
            <a:ext cx="11004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5F6368"/>
                </a:solidFill>
                <a:latin typeface="Open Sans"/>
                <a:ea typeface="Open Sans"/>
                <a:cs typeface="Open Sans"/>
                <a:sym typeface="Open Sans"/>
              </a:rPr>
              <a:t>Helps users quickly find the type of workout they need, improving accessibility and usability.</a:t>
            </a:r>
            <a:endParaRPr sz="1000">
              <a:solidFill>
                <a:srgbClr val="5F6368"/>
              </a:solidFill>
              <a:latin typeface="Open Sans"/>
              <a:ea typeface="Open Sans"/>
              <a:cs typeface="Open Sans"/>
              <a:sym typeface="Open Sans"/>
            </a:endParaRPr>
          </a:p>
        </p:txBody>
      </p:sp>
      <p:sp>
        <p:nvSpPr>
          <p:cNvPr id="290" name="Google Shape;290;p53"/>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91" name="Google Shape;291;p53"/>
          <p:cNvPicPr preferRelativeResize="0"/>
          <p:nvPr/>
        </p:nvPicPr>
        <p:blipFill>
          <a:blip r:embed="rId3">
            <a:alphaModFix/>
          </a:blip>
          <a:stretch>
            <a:fillRect/>
          </a:stretch>
        </p:blipFill>
        <p:spPr>
          <a:xfrm>
            <a:off x="5242350" y="644050"/>
            <a:ext cx="1892400" cy="4138679"/>
          </a:xfrm>
          <a:prstGeom prst="rect">
            <a:avLst/>
          </a:prstGeom>
          <a:noFill/>
          <a:ln>
            <a:noFill/>
          </a:ln>
        </p:spPr>
      </p:pic>
      <p:cxnSp>
        <p:nvCxnSpPr>
          <p:cNvPr id="292" name="Google Shape;292;p53"/>
          <p:cNvCxnSpPr/>
          <p:nvPr/>
        </p:nvCxnSpPr>
        <p:spPr>
          <a:xfrm flipH="1">
            <a:off x="6868550" y="1555500"/>
            <a:ext cx="934800" cy="277200"/>
          </a:xfrm>
          <a:prstGeom prst="straightConnector1">
            <a:avLst/>
          </a:prstGeom>
          <a:noFill/>
          <a:ln cap="flat" cmpd="sng" w="19050">
            <a:solidFill>
              <a:srgbClr val="FBBC04"/>
            </a:solidFill>
            <a:prstDash val="solid"/>
            <a:round/>
            <a:headEnd len="med" w="med" type="none"/>
            <a:tailEnd len="med" w="med" type="triangle"/>
          </a:ln>
        </p:spPr>
      </p:cxnSp>
      <p:sp>
        <p:nvSpPr>
          <p:cNvPr id="293" name="Google Shape;293;p53"/>
          <p:cNvSpPr txBox="1"/>
          <p:nvPr/>
        </p:nvSpPr>
        <p:spPr>
          <a:xfrm>
            <a:off x="4086250" y="815638"/>
            <a:ext cx="11004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5F6368"/>
                </a:solidFill>
                <a:latin typeface="Open Sans"/>
                <a:ea typeface="Open Sans"/>
                <a:cs typeface="Open Sans"/>
                <a:sym typeface="Open Sans"/>
              </a:rPr>
              <a:t>The menu provides quick access to essential features, allowing users to navigate seamlessly.</a:t>
            </a:r>
            <a:endParaRPr sz="1000">
              <a:solidFill>
                <a:srgbClr val="5F6368"/>
              </a:solidFill>
              <a:latin typeface="Open Sans"/>
              <a:ea typeface="Open Sans"/>
              <a:cs typeface="Open Sans"/>
              <a:sym typeface="Open Sans"/>
            </a:endParaRPr>
          </a:p>
        </p:txBody>
      </p:sp>
      <p:cxnSp>
        <p:nvCxnSpPr>
          <p:cNvPr id="294" name="Google Shape;294;p53"/>
          <p:cNvCxnSpPr/>
          <p:nvPr/>
        </p:nvCxnSpPr>
        <p:spPr>
          <a:xfrm rot="10800000">
            <a:off x="6876950" y="3084800"/>
            <a:ext cx="918000" cy="0"/>
          </a:xfrm>
          <a:prstGeom prst="straightConnector1">
            <a:avLst/>
          </a:prstGeom>
          <a:noFill/>
          <a:ln cap="flat" cmpd="sng" w="19050">
            <a:solidFill>
              <a:srgbClr val="FBBC04"/>
            </a:solidFill>
            <a:prstDash val="solid"/>
            <a:round/>
            <a:headEnd len="med" w="med" type="none"/>
            <a:tailEnd len="med" w="med" type="triangle"/>
          </a:ln>
        </p:spPr>
      </p:cxnSp>
      <p:cxnSp>
        <p:nvCxnSpPr>
          <p:cNvPr id="295" name="Google Shape;295;p53"/>
          <p:cNvCxnSpPr/>
          <p:nvPr/>
        </p:nvCxnSpPr>
        <p:spPr>
          <a:xfrm flipH="1" rot="10800000">
            <a:off x="4941550" y="1168650"/>
            <a:ext cx="515700" cy="193500"/>
          </a:xfrm>
          <a:prstGeom prst="straightConnector1">
            <a:avLst/>
          </a:prstGeom>
          <a:noFill/>
          <a:ln cap="flat" cmpd="sng" w="19050">
            <a:solidFill>
              <a:srgbClr val="FBBC04"/>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54"/>
          <p:cNvSpPr txBox="1"/>
          <p:nvPr/>
        </p:nvSpPr>
        <p:spPr>
          <a:xfrm>
            <a:off x="517675" y="524350"/>
            <a:ext cx="70008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301" name="Google Shape;301;p54"/>
          <p:cNvSpPr txBox="1"/>
          <p:nvPr/>
        </p:nvSpPr>
        <p:spPr>
          <a:xfrm>
            <a:off x="208300" y="1144275"/>
            <a:ext cx="3143700" cy="37095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The Recommended Workouts screen is designed for easy discoverability and quick access to exercises. Categorized sections like Running, Fitness, and Gym help users navigate efficiently. Thumbnail images provide visual cues, making selection intuitive. Brief descriptions summarize each </a:t>
            </a:r>
            <a:r>
              <a:rPr lang="en" sz="1200">
                <a:solidFill>
                  <a:srgbClr val="5F6368"/>
                </a:solidFill>
                <a:latin typeface="Open Sans"/>
                <a:ea typeface="Open Sans"/>
                <a:cs typeface="Open Sans"/>
                <a:sym typeface="Open Sans"/>
              </a:rPr>
              <a:t>workout</a:t>
            </a:r>
            <a:r>
              <a:rPr lang="en" sz="1200">
                <a:solidFill>
                  <a:srgbClr val="5F6368"/>
                </a:solidFill>
                <a:latin typeface="Open Sans"/>
                <a:ea typeface="Open Sans"/>
                <a:cs typeface="Open Sans"/>
                <a:sym typeface="Open Sans"/>
              </a:rPr>
              <a:t> purpose, ensuring informed choices. A fixed navigation bar enhances accessibility, allowing seamless transitions between key app features. The goal is to create a structured yet engaging experience that simplifies workout selection while maintaining a user-friendly interface.</a:t>
            </a:r>
            <a:endParaRPr sz="1200">
              <a:solidFill>
                <a:srgbClr val="5F6368"/>
              </a:solidFill>
              <a:latin typeface="Open Sans"/>
              <a:ea typeface="Open Sans"/>
              <a:cs typeface="Open Sans"/>
              <a:sym typeface="Open Sans"/>
            </a:endParaRPr>
          </a:p>
          <a:p>
            <a:pPr indent="0" lvl="0" marL="0" rtl="0" algn="l">
              <a:lnSpc>
                <a:spcPct val="150000"/>
              </a:lnSpc>
              <a:spcBef>
                <a:spcPts val="120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p:txBody>
      </p:sp>
      <p:cxnSp>
        <p:nvCxnSpPr>
          <p:cNvPr id="302" name="Google Shape;302;p54"/>
          <p:cNvCxnSpPr/>
          <p:nvPr/>
        </p:nvCxnSpPr>
        <p:spPr>
          <a:xfrm>
            <a:off x="4565525" y="1608925"/>
            <a:ext cx="918900" cy="0"/>
          </a:xfrm>
          <a:prstGeom prst="straightConnector1">
            <a:avLst/>
          </a:prstGeom>
          <a:noFill/>
          <a:ln cap="flat" cmpd="sng" w="19050">
            <a:solidFill>
              <a:srgbClr val="FBBC04"/>
            </a:solidFill>
            <a:prstDash val="solid"/>
            <a:round/>
            <a:headEnd len="med" w="med" type="none"/>
            <a:tailEnd len="med" w="med" type="triangle"/>
          </a:ln>
        </p:spPr>
      </p:cxnSp>
      <p:sp>
        <p:nvSpPr>
          <p:cNvPr id="303" name="Google Shape;303;p54"/>
          <p:cNvSpPr txBox="1"/>
          <p:nvPr/>
        </p:nvSpPr>
        <p:spPr>
          <a:xfrm>
            <a:off x="3661500" y="1144275"/>
            <a:ext cx="11004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5F6368"/>
                </a:solidFill>
                <a:latin typeface="Open Sans"/>
                <a:ea typeface="Open Sans"/>
                <a:cs typeface="Open Sans"/>
                <a:sym typeface="Open Sans"/>
              </a:rPr>
              <a:t>Organizes exercises into sections like Running, Fitness, and Gym for easy navigation.</a:t>
            </a:r>
            <a:endParaRPr sz="1000">
              <a:solidFill>
                <a:srgbClr val="5F6368"/>
              </a:solidFill>
              <a:latin typeface="Open Sans"/>
              <a:ea typeface="Open Sans"/>
              <a:cs typeface="Open Sans"/>
              <a:sym typeface="Open Sans"/>
            </a:endParaRPr>
          </a:p>
        </p:txBody>
      </p:sp>
      <p:sp>
        <p:nvSpPr>
          <p:cNvPr id="304" name="Google Shape;304;p54"/>
          <p:cNvSpPr txBox="1"/>
          <p:nvPr/>
        </p:nvSpPr>
        <p:spPr>
          <a:xfrm>
            <a:off x="7601450" y="2778225"/>
            <a:ext cx="14436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5F6368"/>
                </a:solidFill>
                <a:latin typeface="Open Sans"/>
                <a:ea typeface="Open Sans"/>
                <a:cs typeface="Open Sans"/>
                <a:sym typeface="Open Sans"/>
              </a:rPr>
              <a:t>Briefly outlines each </a:t>
            </a:r>
            <a:r>
              <a:rPr lang="en" sz="1000">
                <a:solidFill>
                  <a:srgbClr val="5F6368"/>
                </a:solidFill>
                <a:latin typeface="Open Sans"/>
                <a:ea typeface="Open Sans"/>
                <a:cs typeface="Open Sans"/>
                <a:sym typeface="Open Sans"/>
              </a:rPr>
              <a:t>workout</a:t>
            </a:r>
            <a:r>
              <a:rPr lang="en" sz="1000">
                <a:solidFill>
                  <a:srgbClr val="5F6368"/>
                </a:solidFill>
                <a:latin typeface="Open Sans"/>
                <a:ea typeface="Open Sans"/>
                <a:cs typeface="Open Sans"/>
                <a:sym typeface="Open Sans"/>
              </a:rPr>
              <a:t> purpose and benefits for informed decision-making.</a:t>
            </a:r>
            <a:endParaRPr sz="1000">
              <a:solidFill>
                <a:srgbClr val="5F6368"/>
              </a:solidFill>
              <a:latin typeface="Open Sans"/>
              <a:ea typeface="Open Sans"/>
              <a:cs typeface="Open Sans"/>
              <a:sym typeface="Open Sans"/>
            </a:endParaRPr>
          </a:p>
        </p:txBody>
      </p:sp>
      <p:sp>
        <p:nvSpPr>
          <p:cNvPr id="305" name="Google Shape;305;p54"/>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06" name="Google Shape;306;p54"/>
          <p:cNvPicPr preferRelativeResize="0"/>
          <p:nvPr/>
        </p:nvPicPr>
        <p:blipFill>
          <a:blip r:embed="rId3">
            <a:alphaModFix/>
          </a:blip>
          <a:stretch>
            <a:fillRect/>
          </a:stretch>
        </p:blipFill>
        <p:spPr>
          <a:xfrm>
            <a:off x="5484425" y="326750"/>
            <a:ext cx="2024067" cy="4180575"/>
          </a:xfrm>
          <a:prstGeom prst="rect">
            <a:avLst/>
          </a:prstGeom>
          <a:noFill/>
          <a:ln>
            <a:noFill/>
          </a:ln>
        </p:spPr>
      </p:pic>
      <p:cxnSp>
        <p:nvCxnSpPr>
          <p:cNvPr id="307" name="Google Shape;307;p54"/>
          <p:cNvCxnSpPr/>
          <p:nvPr/>
        </p:nvCxnSpPr>
        <p:spPr>
          <a:xfrm flipH="1">
            <a:off x="6683525" y="3012200"/>
            <a:ext cx="978000" cy="243300"/>
          </a:xfrm>
          <a:prstGeom prst="straightConnector1">
            <a:avLst/>
          </a:prstGeom>
          <a:noFill/>
          <a:ln cap="flat" cmpd="sng" w="19050">
            <a:solidFill>
              <a:srgbClr val="FBBC04"/>
            </a:solidFill>
            <a:prstDash val="solid"/>
            <a:round/>
            <a:headEnd len="med" w="med" type="none"/>
            <a:tailEnd len="med" w="med" type="triangle"/>
          </a:ln>
        </p:spPr>
      </p:cxnSp>
      <p:cxnSp>
        <p:nvCxnSpPr>
          <p:cNvPr id="308" name="Google Shape;308;p54"/>
          <p:cNvCxnSpPr/>
          <p:nvPr/>
        </p:nvCxnSpPr>
        <p:spPr>
          <a:xfrm>
            <a:off x="4653450" y="3901225"/>
            <a:ext cx="918900" cy="0"/>
          </a:xfrm>
          <a:prstGeom prst="straightConnector1">
            <a:avLst/>
          </a:prstGeom>
          <a:noFill/>
          <a:ln cap="flat" cmpd="sng" w="19050">
            <a:solidFill>
              <a:srgbClr val="FBBC04"/>
            </a:solidFill>
            <a:prstDash val="solid"/>
            <a:round/>
            <a:headEnd len="med" w="med" type="none"/>
            <a:tailEnd len="med" w="med" type="triangle"/>
          </a:ln>
        </p:spPr>
      </p:cxnSp>
      <p:sp>
        <p:nvSpPr>
          <p:cNvPr id="309" name="Google Shape;309;p54"/>
          <p:cNvSpPr txBox="1"/>
          <p:nvPr/>
        </p:nvSpPr>
        <p:spPr>
          <a:xfrm>
            <a:off x="3880650" y="3116275"/>
            <a:ext cx="9780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5F6368"/>
                </a:solidFill>
                <a:latin typeface="Open Sans"/>
                <a:ea typeface="Open Sans"/>
                <a:cs typeface="Open Sans"/>
                <a:sym typeface="Open Sans"/>
              </a:rPr>
              <a:t>Ensures seamless access to home, progress tracking, AI interactions, and workout browsing.</a:t>
            </a:r>
            <a:endParaRPr sz="1000">
              <a:solidFill>
                <a:srgbClr val="5F6368"/>
              </a:solidFill>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55"/>
          <p:cNvSpPr txBox="1"/>
          <p:nvPr/>
        </p:nvSpPr>
        <p:spPr>
          <a:xfrm>
            <a:off x="94575" y="330975"/>
            <a:ext cx="3261300" cy="5541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0"/>
              </a:spcAft>
              <a:buNone/>
            </a:pPr>
            <a:r>
              <a:rPr lang="en" sz="2400">
                <a:solidFill>
                  <a:srgbClr val="5F6368"/>
                </a:solidFill>
                <a:latin typeface="Open Sans"/>
                <a:ea typeface="Open Sans"/>
                <a:cs typeface="Open Sans"/>
                <a:sym typeface="Open Sans"/>
              </a:rPr>
              <a:t>Low</a:t>
            </a:r>
            <a:r>
              <a:rPr lang="en" sz="2400">
                <a:solidFill>
                  <a:srgbClr val="5F6368"/>
                </a:solidFill>
                <a:latin typeface="Open Sans"/>
                <a:ea typeface="Open Sans"/>
                <a:cs typeface="Open Sans"/>
                <a:sym typeface="Open Sans"/>
              </a:rPr>
              <a:t>-fidelity prototype</a:t>
            </a:r>
            <a:endParaRPr sz="2400">
              <a:solidFill>
                <a:srgbClr val="5F6368"/>
              </a:solidFill>
              <a:latin typeface="Open Sans"/>
              <a:ea typeface="Open Sans"/>
              <a:cs typeface="Open Sans"/>
              <a:sym typeface="Open Sans"/>
            </a:endParaRPr>
          </a:p>
        </p:txBody>
      </p:sp>
      <p:sp>
        <p:nvSpPr>
          <p:cNvPr id="315" name="Google Shape;315;p55"/>
          <p:cNvSpPr txBox="1"/>
          <p:nvPr/>
        </p:nvSpPr>
        <p:spPr>
          <a:xfrm>
            <a:off x="94575" y="1176350"/>
            <a:ext cx="3081000" cy="29091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b="1" lang="en" sz="1300">
                <a:solidFill>
                  <a:srgbClr val="5F6368"/>
                </a:solidFill>
                <a:latin typeface="Open Sans"/>
                <a:ea typeface="Open Sans"/>
                <a:cs typeface="Open Sans"/>
                <a:sym typeface="Open Sans"/>
              </a:rPr>
              <a:t>Link to low-fidelity prototype - </a:t>
            </a:r>
            <a:r>
              <a:rPr lang="en" sz="1200" u="sng">
                <a:solidFill>
                  <a:schemeClr val="hlink"/>
                </a:solidFill>
                <a:latin typeface="Open Sans"/>
                <a:ea typeface="Open Sans"/>
                <a:cs typeface="Open Sans"/>
                <a:sym typeface="Open Sans"/>
                <a:hlinkClick r:id="rId3"/>
              </a:rPr>
              <a:t>https://www.figma.com/proto/LM7L8au3vCDDTcHGeaxQrr/Fitness-app-Low-Fidelity-Prototype?node-id=2002-3703&amp;p=f&amp;t=ga5dSUmo4vqS6FAM-0&amp;scaling=scale-down&amp;content-scaling=fixed&amp;page-id=0%3A1 </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b="1" lang="en" sz="1300">
                <a:solidFill>
                  <a:srgbClr val="5F6368"/>
                </a:solidFill>
                <a:latin typeface="Open Sans"/>
                <a:ea typeface="Open Sans"/>
                <a:cs typeface="Open Sans"/>
                <a:sym typeface="Open Sans"/>
              </a:rPr>
              <a:t>Link to figma pages -</a:t>
            </a:r>
            <a:endParaRPr b="1" sz="13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sz="1200" u="sng">
                <a:solidFill>
                  <a:schemeClr val="hlink"/>
                </a:solidFill>
                <a:latin typeface="Open Sans"/>
                <a:ea typeface="Open Sans"/>
                <a:cs typeface="Open Sans"/>
                <a:sym typeface="Open Sans"/>
                <a:hlinkClick r:id="rId4"/>
              </a:rPr>
              <a:t>https://www.figma.com/design/LM7L8au3vCDDTcHGeaxQrr/Fitness-app-Low-Fidelity-Prototype?t=U8LK4vWd2C0Ffj3u-1</a:t>
            </a:r>
            <a:endParaRPr sz="1200">
              <a:solidFill>
                <a:srgbClr val="5F6368"/>
              </a:solidFill>
              <a:latin typeface="Open Sans"/>
              <a:ea typeface="Open Sans"/>
              <a:cs typeface="Open Sans"/>
              <a:sym typeface="Open Sans"/>
            </a:endParaRPr>
          </a:p>
        </p:txBody>
      </p:sp>
      <p:sp>
        <p:nvSpPr>
          <p:cNvPr id="316" name="Google Shape;316;p55"/>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17" name="Google Shape;317;p55"/>
          <p:cNvPicPr preferRelativeResize="0"/>
          <p:nvPr/>
        </p:nvPicPr>
        <p:blipFill rotWithShape="1">
          <a:blip r:embed="rId5">
            <a:alphaModFix/>
          </a:blip>
          <a:srcRect b="0" l="0" r="6191" t="1613"/>
          <a:stretch/>
        </p:blipFill>
        <p:spPr>
          <a:xfrm>
            <a:off x="3277475" y="740100"/>
            <a:ext cx="5770424" cy="4335676"/>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56"/>
          <p:cNvSpPr txBox="1"/>
          <p:nvPr/>
        </p:nvSpPr>
        <p:spPr>
          <a:xfrm>
            <a:off x="517675" y="4481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Usability study: findings</a:t>
            </a:r>
            <a:endParaRPr sz="2400">
              <a:solidFill>
                <a:srgbClr val="5F6368"/>
              </a:solidFill>
              <a:latin typeface="Open Sans"/>
              <a:ea typeface="Open Sans"/>
              <a:cs typeface="Open Sans"/>
              <a:sym typeface="Open Sans"/>
            </a:endParaRPr>
          </a:p>
        </p:txBody>
      </p:sp>
      <p:sp>
        <p:nvSpPr>
          <p:cNvPr id="323" name="Google Shape;323;p56"/>
          <p:cNvSpPr txBox="1"/>
          <p:nvPr/>
        </p:nvSpPr>
        <p:spPr>
          <a:xfrm>
            <a:off x="473950" y="955575"/>
            <a:ext cx="8205900" cy="13914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0"/>
              </a:spcAft>
              <a:buNone/>
            </a:pPr>
            <a:r>
              <a:rPr lang="en">
                <a:solidFill>
                  <a:srgbClr val="5F6368"/>
                </a:solidFill>
                <a:latin typeface="Open Sans"/>
                <a:ea typeface="Open Sans"/>
                <a:cs typeface="Open Sans"/>
                <a:sym typeface="Open Sans"/>
              </a:rPr>
              <a:t>We conducted two usability studies to assess our fitness app’s user experience. The first round identified navigation challenges, UI clarity issues, and AI interaction difficulties. After refining the design, the second round evaluated improvements in navigation, AI engagement, and readability, leading to a more intuitive and accessible app.</a:t>
            </a:r>
            <a:endParaRPr>
              <a:solidFill>
                <a:srgbClr val="5F6368"/>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a:solidFill>
                <a:srgbClr val="5F6368"/>
              </a:solidFill>
              <a:latin typeface="Open Sans"/>
              <a:ea typeface="Open Sans"/>
              <a:cs typeface="Open Sans"/>
              <a:sym typeface="Open Sans"/>
            </a:endParaRPr>
          </a:p>
        </p:txBody>
      </p:sp>
      <p:sp>
        <p:nvSpPr>
          <p:cNvPr id="324" name="Google Shape;324;p56"/>
          <p:cNvSpPr txBox="1"/>
          <p:nvPr/>
        </p:nvSpPr>
        <p:spPr>
          <a:xfrm>
            <a:off x="473950" y="2329725"/>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rgbClr val="F29900"/>
                </a:solidFill>
                <a:latin typeface="Open Sans"/>
                <a:ea typeface="Open Sans"/>
                <a:cs typeface="Open Sans"/>
                <a:sym typeface="Open Sans"/>
              </a:rPr>
              <a:t>Round 1 findings</a:t>
            </a:r>
            <a:endParaRPr b="1">
              <a:solidFill>
                <a:srgbClr val="F29900"/>
              </a:solidFill>
            </a:endParaRPr>
          </a:p>
        </p:txBody>
      </p:sp>
      <p:sp>
        <p:nvSpPr>
          <p:cNvPr id="325" name="Google Shape;325;p56"/>
          <p:cNvSpPr/>
          <p:nvPr/>
        </p:nvSpPr>
        <p:spPr>
          <a:xfrm>
            <a:off x="4495175" y="2729925"/>
            <a:ext cx="3775800" cy="20637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6"/>
          <p:cNvSpPr txBox="1"/>
          <p:nvPr/>
        </p:nvSpPr>
        <p:spPr>
          <a:xfrm>
            <a:off x="5001800" y="2875650"/>
            <a:ext cx="33360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a:solidFill>
                  <a:schemeClr val="dk2"/>
                </a:solidFill>
                <a:latin typeface="Open Sans"/>
                <a:ea typeface="Open Sans"/>
                <a:cs typeface="Open Sans"/>
                <a:sym typeface="Open Sans"/>
              </a:rPr>
              <a:t>Improved Navigation but Needs Optimization</a:t>
            </a:r>
            <a:endParaRPr sz="1700">
              <a:solidFill>
                <a:schemeClr val="dk2"/>
              </a:solidFill>
              <a:latin typeface="Open Sans"/>
              <a:ea typeface="Open Sans"/>
              <a:cs typeface="Open Sans"/>
              <a:sym typeface="Open Sans"/>
            </a:endParaRPr>
          </a:p>
        </p:txBody>
      </p:sp>
      <p:sp>
        <p:nvSpPr>
          <p:cNvPr id="327" name="Google Shape;327;p56"/>
          <p:cNvSpPr/>
          <p:nvPr/>
        </p:nvSpPr>
        <p:spPr>
          <a:xfrm>
            <a:off x="4688825" y="2938348"/>
            <a:ext cx="274800" cy="274800"/>
          </a:xfrm>
          <a:prstGeom prst="ellipse">
            <a:avLst/>
          </a:prstGeom>
          <a:solidFill>
            <a:srgbClr val="F29900"/>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328" name="Google Shape;328;p56"/>
          <p:cNvSpPr txBox="1"/>
          <p:nvPr/>
        </p:nvSpPr>
        <p:spPr>
          <a:xfrm>
            <a:off x="5001800" y="3505475"/>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a:solidFill>
                  <a:schemeClr val="dk2"/>
                </a:solidFill>
                <a:latin typeface="Open Sans"/>
                <a:ea typeface="Open Sans"/>
                <a:cs typeface="Open Sans"/>
                <a:sym typeface="Open Sans"/>
              </a:rPr>
              <a:t>Better Engagement with AI Coach</a:t>
            </a:r>
            <a:endParaRPr sz="1700">
              <a:solidFill>
                <a:schemeClr val="dk2"/>
              </a:solidFill>
              <a:latin typeface="Open Sans"/>
              <a:ea typeface="Open Sans"/>
              <a:cs typeface="Open Sans"/>
              <a:sym typeface="Open Sans"/>
            </a:endParaRPr>
          </a:p>
        </p:txBody>
      </p:sp>
      <p:sp>
        <p:nvSpPr>
          <p:cNvPr id="329" name="Google Shape;329;p56"/>
          <p:cNvSpPr/>
          <p:nvPr/>
        </p:nvSpPr>
        <p:spPr>
          <a:xfrm>
            <a:off x="4688825" y="3568173"/>
            <a:ext cx="274800" cy="274800"/>
          </a:xfrm>
          <a:prstGeom prst="ellipse">
            <a:avLst/>
          </a:prstGeom>
          <a:solidFill>
            <a:srgbClr val="F29900"/>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330" name="Google Shape;330;p56"/>
          <p:cNvSpPr txBox="1"/>
          <p:nvPr/>
        </p:nvSpPr>
        <p:spPr>
          <a:xfrm>
            <a:off x="4434175" y="2329725"/>
            <a:ext cx="48129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rgbClr val="F29900"/>
                </a:solidFill>
                <a:latin typeface="Open Sans"/>
                <a:ea typeface="Open Sans"/>
                <a:cs typeface="Open Sans"/>
                <a:sym typeface="Open Sans"/>
              </a:rPr>
              <a:t>Round 2 findings with High-Fidelity Prototype </a:t>
            </a:r>
            <a:endParaRPr b="1">
              <a:solidFill>
                <a:srgbClr val="F29900"/>
              </a:solidFill>
            </a:endParaRPr>
          </a:p>
        </p:txBody>
      </p:sp>
      <p:sp>
        <p:nvSpPr>
          <p:cNvPr id="331" name="Google Shape;331;p56"/>
          <p:cNvSpPr txBox="1"/>
          <p:nvPr/>
        </p:nvSpPr>
        <p:spPr>
          <a:xfrm>
            <a:off x="4954638" y="4135300"/>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5F6368"/>
                </a:solidFill>
                <a:latin typeface="Open Sans"/>
                <a:ea typeface="Open Sans"/>
                <a:cs typeface="Open Sans"/>
                <a:sym typeface="Open Sans"/>
              </a:rPr>
              <a:t>Enhanced Readability and UI Design</a:t>
            </a:r>
            <a:endParaRPr/>
          </a:p>
        </p:txBody>
      </p:sp>
      <p:sp>
        <p:nvSpPr>
          <p:cNvPr id="332" name="Google Shape;332;p56"/>
          <p:cNvSpPr/>
          <p:nvPr/>
        </p:nvSpPr>
        <p:spPr>
          <a:xfrm>
            <a:off x="4688813" y="4197998"/>
            <a:ext cx="274800" cy="274800"/>
          </a:xfrm>
          <a:prstGeom prst="ellipse">
            <a:avLst/>
          </a:prstGeom>
          <a:solidFill>
            <a:srgbClr val="F29900"/>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3</a:t>
            </a:r>
            <a:endParaRPr>
              <a:solidFill>
                <a:srgbClr val="FFFFFF"/>
              </a:solidFill>
              <a:latin typeface="Google Sans Medium"/>
              <a:ea typeface="Google Sans Medium"/>
              <a:cs typeface="Google Sans Medium"/>
              <a:sym typeface="Google Sans Medium"/>
            </a:endParaRPr>
          </a:p>
        </p:txBody>
      </p:sp>
      <p:sp>
        <p:nvSpPr>
          <p:cNvPr id="333" name="Google Shape;333;p56"/>
          <p:cNvSpPr/>
          <p:nvPr/>
        </p:nvSpPr>
        <p:spPr>
          <a:xfrm>
            <a:off x="473950" y="2729925"/>
            <a:ext cx="3775800" cy="20637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6"/>
          <p:cNvSpPr/>
          <p:nvPr/>
        </p:nvSpPr>
        <p:spPr>
          <a:xfrm>
            <a:off x="667600" y="2938348"/>
            <a:ext cx="274800" cy="274800"/>
          </a:xfrm>
          <a:prstGeom prst="ellipse">
            <a:avLst/>
          </a:prstGeom>
          <a:solidFill>
            <a:srgbClr val="F29900"/>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335" name="Google Shape;335;p56"/>
          <p:cNvSpPr txBox="1"/>
          <p:nvPr/>
        </p:nvSpPr>
        <p:spPr>
          <a:xfrm>
            <a:off x="980575" y="3505475"/>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5F6368"/>
                </a:solidFill>
                <a:latin typeface="Open Sans"/>
                <a:ea typeface="Open Sans"/>
                <a:cs typeface="Open Sans"/>
                <a:sym typeface="Open Sans"/>
              </a:rPr>
              <a:t>Navigation Complexity</a:t>
            </a:r>
            <a:endParaRPr/>
          </a:p>
        </p:txBody>
      </p:sp>
      <p:sp>
        <p:nvSpPr>
          <p:cNvPr id="336" name="Google Shape;336;p56"/>
          <p:cNvSpPr/>
          <p:nvPr/>
        </p:nvSpPr>
        <p:spPr>
          <a:xfrm>
            <a:off x="667600" y="3568173"/>
            <a:ext cx="274800" cy="274800"/>
          </a:xfrm>
          <a:prstGeom prst="ellipse">
            <a:avLst/>
          </a:prstGeom>
          <a:solidFill>
            <a:srgbClr val="F29900"/>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337" name="Google Shape;337;p56"/>
          <p:cNvSpPr txBox="1"/>
          <p:nvPr/>
        </p:nvSpPr>
        <p:spPr>
          <a:xfrm>
            <a:off x="933413" y="4135300"/>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5F6368"/>
                </a:solidFill>
                <a:latin typeface="Open Sans"/>
                <a:ea typeface="Open Sans"/>
                <a:cs typeface="Open Sans"/>
                <a:sym typeface="Open Sans"/>
              </a:rPr>
              <a:t>Unclear AI Interaction</a:t>
            </a:r>
            <a:endParaRPr/>
          </a:p>
        </p:txBody>
      </p:sp>
      <p:sp>
        <p:nvSpPr>
          <p:cNvPr id="338" name="Google Shape;338;p56"/>
          <p:cNvSpPr/>
          <p:nvPr/>
        </p:nvSpPr>
        <p:spPr>
          <a:xfrm>
            <a:off x="667588" y="4197998"/>
            <a:ext cx="274800" cy="274800"/>
          </a:xfrm>
          <a:prstGeom prst="ellipse">
            <a:avLst/>
          </a:prstGeom>
          <a:solidFill>
            <a:srgbClr val="F29900"/>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3</a:t>
            </a:r>
            <a:endParaRPr>
              <a:solidFill>
                <a:srgbClr val="FFFFFF"/>
              </a:solidFill>
              <a:latin typeface="Google Sans Medium"/>
              <a:ea typeface="Google Sans Medium"/>
              <a:cs typeface="Google Sans Medium"/>
              <a:sym typeface="Google Sans Medium"/>
            </a:endParaRPr>
          </a:p>
        </p:txBody>
      </p:sp>
      <p:sp>
        <p:nvSpPr>
          <p:cNvPr id="339" name="Google Shape;339;p56"/>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0" name="Google Shape;340;p56"/>
          <p:cNvSpPr txBox="1"/>
          <p:nvPr/>
        </p:nvSpPr>
        <p:spPr>
          <a:xfrm>
            <a:off x="980563" y="2917600"/>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5F6368"/>
                </a:solidFill>
                <a:latin typeface="Open Sans"/>
                <a:ea typeface="Open Sans"/>
                <a:cs typeface="Open Sans"/>
                <a:sym typeface="Open Sans"/>
              </a:rPr>
              <a:t>Lack of Visual Hierarchy</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4A853"/>
        </a:solidFill>
      </p:bgPr>
    </p:bg>
    <p:spTree>
      <p:nvGrpSpPr>
        <p:cNvPr id="344" name="Shape 344"/>
        <p:cNvGrpSpPr/>
        <p:nvPr/>
      </p:nvGrpSpPr>
      <p:grpSpPr>
        <a:xfrm>
          <a:off x="0" y="0"/>
          <a:ext cx="0" cy="0"/>
          <a:chOff x="0" y="0"/>
          <a:chExt cx="0" cy="0"/>
        </a:xfrm>
      </p:grpSpPr>
      <p:sp>
        <p:nvSpPr>
          <p:cNvPr id="345" name="Google Shape;345;p57"/>
          <p:cNvSpPr txBox="1"/>
          <p:nvPr/>
        </p:nvSpPr>
        <p:spPr>
          <a:xfrm>
            <a:off x="3721275" y="2048400"/>
            <a:ext cx="3990000" cy="10467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Mockups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High-fidelity prototype</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Accessibility</a:t>
            </a:r>
            <a:endParaRPr>
              <a:solidFill>
                <a:srgbClr val="FFFFFF"/>
              </a:solidFill>
              <a:latin typeface="Open Sans"/>
              <a:ea typeface="Open Sans"/>
              <a:cs typeface="Open Sans"/>
              <a:sym typeface="Open Sans"/>
            </a:endParaRPr>
          </a:p>
        </p:txBody>
      </p:sp>
      <p:sp>
        <p:nvSpPr>
          <p:cNvPr id="346" name="Google Shape;346;p57"/>
          <p:cNvSpPr txBox="1"/>
          <p:nvPr/>
        </p:nvSpPr>
        <p:spPr>
          <a:xfrm>
            <a:off x="-468875" y="2082300"/>
            <a:ext cx="3704400" cy="9789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Refining</a:t>
            </a:r>
            <a:endParaRPr sz="2400">
              <a:solidFill>
                <a:srgbClr val="FFFFFF"/>
              </a:solidFill>
              <a:latin typeface="Open Sans"/>
              <a:ea typeface="Open Sans"/>
              <a:cs typeface="Open Sans"/>
              <a:sym typeface="Open Sans"/>
            </a:endParaRPr>
          </a:p>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347" name="Google Shape;347;p57"/>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
        <p:nvSpPr>
          <p:cNvPr id="348" name="Google Shape;348;p57"/>
          <p:cNvSpPr/>
          <p:nvPr/>
        </p:nvSpPr>
        <p:spPr>
          <a:xfrm>
            <a:off x="8335425" y="4847175"/>
            <a:ext cx="635100" cy="228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grpSp>
        <p:nvGrpSpPr>
          <p:cNvPr id="353" name="Google Shape;353;p58"/>
          <p:cNvGrpSpPr/>
          <p:nvPr/>
        </p:nvGrpSpPr>
        <p:grpSpPr>
          <a:xfrm>
            <a:off x="221198" y="330885"/>
            <a:ext cx="8819613" cy="4680672"/>
            <a:chOff x="-240559" y="-10254"/>
            <a:chExt cx="9211084" cy="5086029"/>
          </a:xfrm>
        </p:grpSpPr>
        <p:sp>
          <p:nvSpPr>
            <p:cNvPr id="354" name="Google Shape;354;p58"/>
            <p:cNvSpPr txBox="1"/>
            <p:nvPr/>
          </p:nvSpPr>
          <p:spPr>
            <a:xfrm>
              <a:off x="-240559" y="-10254"/>
              <a:ext cx="7000800" cy="602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55" name="Google Shape;355;p58"/>
            <p:cNvSpPr txBox="1"/>
            <p:nvPr/>
          </p:nvSpPr>
          <p:spPr>
            <a:xfrm>
              <a:off x="2953850" y="2529213"/>
              <a:ext cx="1100400" cy="1003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56" name="Google Shape;356;p58"/>
            <p:cNvSpPr txBox="1"/>
            <p:nvPr/>
          </p:nvSpPr>
          <p:spPr>
            <a:xfrm>
              <a:off x="5057200" y="2507388"/>
              <a:ext cx="1100400" cy="1003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57" name="Google Shape;357;p58"/>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58" name="Google Shape;358;p58"/>
            <p:cNvPicPr preferRelativeResize="0"/>
            <p:nvPr/>
          </p:nvPicPr>
          <p:blipFill>
            <a:blip r:embed="rId3">
              <a:alphaModFix/>
            </a:blip>
            <a:stretch>
              <a:fillRect/>
            </a:stretch>
          </p:blipFill>
          <p:spPr>
            <a:xfrm>
              <a:off x="2273325" y="885508"/>
              <a:ext cx="1780925" cy="3909878"/>
            </a:xfrm>
            <a:prstGeom prst="rect">
              <a:avLst/>
            </a:prstGeom>
            <a:noFill/>
            <a:ln>
              <a:noFill/>
            </a:ln>
          </p:spPr>
        </p:pic>
        <p:pic>
          <p:nvPicPr>
            <p:cNvPr id="359" name="Google Shape;359;p58"/>
            <p:cNvPicPr preferRelativeResize="0"/>
            <p:nvPr/>
          </p:nvPicPr>
          <p:blipFill>
            <a:blip r:embed="rId4">
              <a:alphaModFix/>
            </a:blip>
            <a:stretch>
              <a:fillRect/>
            </a:stretch>
          </p:blipFill>
          <p:spPr>
            <a:xfrm>
              <a:off x="365326" y="871400"/>
              <a:ext cx="1780924" cy="3938075"/>
            </a:xfrm>
            <a:prstGeom prst="rect">
              <a:avLst/>
            </a:prstGeom>
            <a:noFill/>
            <a:ln>
              <a:noFill/>
            </a:ln>
          </p:spPr>
        </p:pic>
        <p:pic>
          <p:nvPicPr>
            <p:cNvPr id="360" name="Google Shape;360;p58"/>
            <p:cNvPicPr preferRelativeResize="0"/>
            <p:nvPr/>
          </p:nvPicPr>
          <p:blipFill>
            <a:blip r:embed="rId5">
              <a:alphaModFix/>
            </a:blip>
            <a:stretch>
              <a:fillRect/>
            </a:stretch>
          </p:blipFill>
          <p:spPr>
            <a:xfrm>
              <a:off x="4201575" y="872500"/>
              <a:ext cx="1818900" cy="3935899"/>
            </a:xfrm>
            <a:prstGeom prst="rect">
              <a:avLst/>
            </a:prstGeom>
            <a:noFill/>
            <a:ln>
              <a:noFill/>
            </a:ln>
          </p:spPr>
        </p:pic>
        <p:pic>
          <p:nvPicPr>
            <p:cNvPr id="361" name="Google Shape;361;p58"/>
            <p:cNvPicPr preferRelativeResize="0"/>
            <p:nvPr/>
          </p:nvPicPr>
          <p:blipFill>
            <a:blip r:embed="rId6">
              <a:alphaModFix/>
            </a:blip>
            <a:stretch>
              <a:fillRect/>
            </a:stretch>
          </p:blipFill>
          <p:spPr>
            <a:xfrm>
              <a:off x="6167800" y="853854"/>
              <a:ext cx="1818900" cy="3973147"/>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41"/>
          <p:cNvSpPr txBox="1"/>
          <p:nvPr/>
        </p:nvSpPr>
        <p:spPr>
          <a:xfrm>
            <a:off x="1149175" y="1397925"/>
            <a:ext cx="6074100" cy="15237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4285F4"/>
                </a:solidFill>
                <a:latin typeface="Open Sans SemiBold"/>
                <a:ea typeface="Open Sans SemiBold"/>
                <a:cs typeface="Open Sans SemiBold"/>
                <a:sym typeface="Open Sans SemiBold"/>
              </a:rPr>
              <a:t>The product: </a:t>
            </a:r>
            <a:endParaRPr>
              <a:solidFill>
                <a:srgbClr val="4285F4"/>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The fitness app offers personalized workout recommendations through AI-driven insights and an intuitive interface. It caters to fitness enthusiasts, beginners, and individuals seeking structured, goal-oriented workout plans.</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p:txBody>
      </p:sp>
      <p:sp>
        <p:nvSpPr>
          <p:cNvPr id="162" name="Google Shape;162;p41"/>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63" name="Google Shape;163;p41"/>
          <p:cNvSpPr/>
          <p:nvPr/>
        </p:nvSpPr>
        <p:spPr>
          <a:xfrm>
            <a:off x="517675" y="1604200"/>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1"/>
          <p:cNvSpPr txBox="1"/>
          <p:nvPr/>
        </p:nvSpPr>
        <p:spPr>
          <a:xfrm>
            <a:off x="1231075" y="3172975"/>
            <a:ext cx="6701100" cy="9696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a:solidFill>
                  <a:srgbClr val="4285F4"/>
                </a:solidFill>
                <a:latin typeface="Open Sans SemiBold"/>
                <a:ea typeface="Open Sans SemiBold"/>
                <a:cs typeface="Open Sans SemiBold"/>
                <a:sym typeface="Open Sans SemiBold"/>
              </a:rPr>
              <a:t>Project duration:</a:t>
            </a:r>
            <a:endParaRPr>
              <a:solidFill>
                <a:srgbClr val="1967D2"/>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Clr>
                <a:schemeClr val="dk1"/>
              </a:buClr>
              <a:buSzPts val="1100"/>
              <a:buFont typeface="Arial"/>
              <a:buNone/>
            </a:pPr>
            <a:r>
              <a:rPr lang="en" sz="1200">
                <a:solidFill>
                  <a:schemeClr val="dk2"/>
                </a:solidFill>
                <a:latin typeface="Open Sans"/>
                <a:ea typeface="Open Sans"/>
                <a:cs typeface="Open Sans"/>
                <a:sym typeface="Open Sans"/>
              </a:rPr>
              <a:t>Project Duration: May 2024 – August 2024</a:t>
            </a:r>
            <a:endParaRPr sz="1200">
              <a:solidFill>
                <a:schemeClr val="dk2"/>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sz="1200">
                <a:solidFill>
                  <a:schemeClr val="dk2"/>
                </a:solidFill>
                <a:latin typeface="Open Sans"/>
                <a:ea typeface="Open Sans"/>
                <a:cs typeface="Open Sans"/>
                <a:sym typeface="Open Sans"/>
              </a:rPr>
              <a:t>Documentation Period: January 2, 2025 – February 11, 2025</a:t>
            </a:r>
            <a:endParaRPr sz="1300">
              <a:solidFill>
                <a:schemeClr val="dk2"/>
              </a:solidFill>
              <a:latin typeface="Open Sans"/>
              <a:ea typeface="Open Sans"/>
              <a:cs typeface="Open Sans"/>
              <a:sym typeface="Open Sans"/>
            </a:endParaRPr>
          </a:p>
        </p:txBody>
      </p:sp>
      <p:sp>
        <p:nvSpPr>
          <p:cNvPr id="165" name="Google Shape;165;p41"/>
          <p:cNvSpPr/>
          <p:nvPr/>
        </p:nvSpPr>
        <p:spPr>
          <a:xfrm>
            <a:off x="517675" y="3172985"/>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1"/>
          <p:cNvSpPr/>
          <p:nvPr/>
        </p:nvSpPr>
        <p:spPr>
          <a:xfrm>
            <a:off x="643388" y="3299236"/>
            <a:ext cx="261874" cy="260801"/>
          </a:xfrm>
          <a:custGeom>
            <a:rect b="b" l="l" r="r" t="t"/>
            <a:pathLst>
              <a:path extrusionOk="0" h="1045" w="1048">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67" name="Google Shape;167;p41"/>
          <p:cNvSpPr/>
          <p:nvPr/>
        </p:nvSpPr>
        <p:spPr>
          <a:xfrm>
            <a:off x="610514" y="1752262"/>
            <a:ext cx="327623" cy="217176"/>
          </a:xfrm>
          <a:custGeom>
            <a:rect b="b" l="l" r="r" t="t"/>
            <a:pathLst>
              <a:path extrusionOk="0" h="765" w="1149">
                <a:moveTo>
                  <a:pt x="191" y="96"/>
                </a:moveTo>
                <a:lnTo>
                  <a:pt x="1052" y="96"/>
                </a:lnTo>
                <a:lnTo>
                  <a:pt x="1052" y="0"/>
                </a:lnTo>
                <a:lnTo>
                  <a:pt x="191" y="0"/>
                </a:lnTo>
                <a:cubicBezTo>
                  <a:pt x="138" y="0"/>
                  <a:pt x="95" y="42"/>
                  <a:pt x="95" y="96"/>
                </a:cubicBezTo>
                <a:lnTo>
                  <a:pt x="95" y="621"/>
                </a:lnTo>
                <a:lnTo>
                  <a:pt x="0" y="621"/>
                </a:lnTo>
                <a:lnTo>
                  <a:pt x="0" y="764"/>
                </a:lnTo>
                <a:lnTo>
                  <a:pt x="668" y="764"/>
                </a:lnTo>
                <a:lnTo>
                  <a:pt x="668" y="621"/>
                </a:lnTo>
                <a:lnTo>
                  <a:pt x="191" y="621"/>
                </a:lnTo>
                <a:lnTo>
                  <a:pt x="191" y="96"/>
                </a:lnTo>
                <a:close/>
                <a:moveTo>
                  <a:pt x="1100" y="189"/>
                </a:moveTo>
                <a:lnTo>
                  <a:pt x="812" y="189"/>
                </a:lnTo>
                <a:cubicBezTo>
                  <a:pt x="787" y="189"/>
                  <a:pt x="764" y="211"/>
                  <a:pt x="764" y="237"/>
                </a:cubicBezTo>
                <a:lnTo>
                  <a:pt x="764" y="714"/>
                </a:lnTo>
                <a:cubicBezTo>
                  <a:pt x="764" y="739"/>
                  <a:pt x="787" y="762"/>
                  <a:pt x="812" y="762"/>
                </a:cubicBezTo>
                <a:lnTo>
                  <a:pt x="1100" y="762"/>
                </a:lnTo>
                <a:cubicBezTo>
                  <a:pt x="1126" y="762"/>
                  <a:pt x="1148" y="739"/>
                  <a:pt x="1148" y="714"/>
                </a:cubicBezTo>
                <a:lnTo>
                  <a:pt x="1148" y="237"/>
                </a:lnTo>
                <a:cubicBezTo>
                  <a:pt x="1145" y="211"/>
                  <a:pt x="1126" y="189"/>
                  <a:pt x="1100" y="189"/>
                </a:cubicBezTo>
                <a:close/>
                <a:moveTo>
                  <a:pt x="1052" y="621"/>
                </a:moveTo>
                <a:lnTo>
                  <a:pt x="860" y="621"/>
                </a:lnTo>
                <a:lnTo>
                  <a:pt x="860" y="285"/>
                </a:lnTo>
                <a:lnTo>
                  <a:pt x="1052" y="285"/>
                </a:lnTo>
                <a:lnTo>
                  <a:pt x="1052" y="621"/>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68" name="Google Shape;168;p41"/>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59"/>
          <p:cNvSpPr txBox="1"/>
          <p:nvPr/>
        </p:nvSpPr>
        <p:spPr>
          <a:xfrm>
            <a:off x="221200" y="221350"/>
            <a:ext cx="7000800" cy="9789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0"/>
              </a:spcAft>
              <a:buNone/>
            </a:pPr>
            <a:r>
              <a:rPr lang="en" sz="2400">
                <a:solidFill>
                  <a:srgbClr val="5F6368"/>
                </a:solidFill>
                <a:latin typeface="Open Sans"/>
                <a:ea typeface="Open Sans"/>
                <a:cs typeface="Open Sans"/>
                <a:sym typeface="Open Sans"/>
              </a:rPr>
              <a:t>High-fidelity</a:t>
            </a:r>
            <a:br>
              <a:rPr lang="en" sz="2400">
                <a:solidFill>
                  <a:srgbClr val="5F6368"/>
                </a:solidFill>
                <a:latin typeface="Open Sans"/>
                <a:ea typeface="Open Sans"/>
                <a:cs typeface="Open Sans"/>
                <a:sym typeface="Open Sans"/>
              </a:rPr>
            </a:br>
            <a:r>
              <a:rPr lang="en" sz="2400">
                <a:solidFill>
                  <a:srgbClr val="5F6368"/>
                </a:solidFill>
                <a:latin typeface="Open Sans"/>
                <a:ea typeface="Open Sans"/>
                <a:cs typeface="Open Sans"/>
                <a:sym typeface="Open Sans"/>
              </a:rPr>
              <a:t>prototype</a:t>
            </a:r>
            <a:endParaRPr sz="2400">
              <a:solidFill>
                <a:srgbClr val="5F6368"/>
              </a:solidFill>
              <a:latin typeface="Open Sans"/>
              <a:ea typeface="Open Sans"/>
              <a:cs typeface="Open Sans"/>
              <a:sym typeface="Open Sans"/>
            </a:endParaRPr>
          </a:p>
        </p:txBody>
      </p:sp>
      <p:sp>
        <p:nvSpPr>
          <p:cNvPr id="367" name="Google Shape;367;p59"/>
          <p:cNvSpPr txBox="1"/>
          <p:nvPr/>
        </p:nvSpPr>
        <p:spPr>
          <a:xfrm>
            <a:off x="107450" y="1200250"/>
            <a:ext cx="2023800" cy="43176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b="1" lang="en" sz="1300">
                <a:solidFill>
                  <a:srgbClr val="5F6368"/>
                </a:solidFill>
                <a:latin typeface="Open Sans"/>
                <a:ea typeface="Open Sans"/>
                <a:cs typeface="Open Sans"/>
                <a:sym typeface="Open Sans"/>
              </a:rPr>
              <a:t>Link to high-fidelity prototype -</a:t>
            </a:r>
            <a:endParaRPr b="1" sz="11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sz="1000" u="sng">
                <a:solidFill>
                  <a:schemeClr val="hlink"/>
                </a:solidFill>
                <a:latin typeface="Open Sans"/>
                <a:ea typeface="Open Sans"/>
                <a:cs typeface="Open Sans"/>
                <a:sym typeface="Open Sans"/>
                <a:hlinkClick r:id="rId3"/>
              </a:rPr>
              <a:t>https://www.figma.com/proto/Rb8HPgS8HTjRZx0wSPFXm7/Fitness-App-High-Fidelity-Prototype?t=U8LK4vWd2C0Ffj3u-0&amp;scaling=scale-down&amp;content-scaling=fixed&amp;page-id=0%3A1&amp;node-id=0-1&amp;starting-point-node-id=2%3A412</a:t>
            </a:r>
            <a:endParaRPr sz="10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b="1" lang="en" sz="1300">
                <a:solidFill>
                  <a:srgbClr val="5F6368"/>
                </a:solidFill>
                <a:latin typeface="Open Sans"/>
                <a:ea typeface="Open Sans"/>
                <a:cs typeface="Open Sans"/>
                <a:sym typeface="Open Sans"/>
              </a:rPr>
              <a:t>Link to Figma Pages-</a:t>
            </a:r>
            <a:endParaRPr b="1" sz="13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sz="1000" u="sng">
                <a:solidFill>
                  <a:schemeClr val="hlink"/>
                </a:solidFill>
                <a:latin typeface="Open Sans"/>
                <a:ea typeface="Open Sans"/>
                <a:cs typeface="Open Sans"/>
                <a:sym typeface="Open Sans"/>
                <a:hlinkClick r:id="rId4"/>
              </a:rPr>
              <a:t>https://www.figma.com/design/Rb8HPgS8HTjRZx0wSPFXm7/Fitness-App-High-Fidelity-Prototype?t=U8LK4vWd2C0Ffj3u-1</a:t>
            </a:r>
            <a:endParaRPr sz="10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sz="1200">
              <a:latin typeface="Open Sans"/>
              <a:ea typeface="Open Sans"/>
              <a:cs typeface="Open Sans"/>
              <a:sym typeface="Open Sans"/>
            </a:endParaRPr>
          </a:p>
        </p:txBody>
      </p:sp>
      <p:sp>
        <p:nvSpPr>
          <p:cNvPr id="368" name="Google Shape;368;p59"/>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69" name="Google Shape;369;p59"/>
          <p:cNvPicPr preferRelativeResize="0"/>
          <p:nvPr/>
        </p:nvPicPr>
        <p:blipFill>
          <a:blip r:embed="rId5">
            <a:alphaModFix/>
          </a:blip>
          <a:stretch>
            <a:fillRect/>
          </a:stretch>
        </p:blipFill>
        <p:spPr>
          <a:xfrm>
            <a:off x="2217700" y="221350"/>
            <a:ext cx="6752825" cy="43377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60"/>
          <p:cNvSpPr txBox="1"/>
          <p:nvPr/>
        </p:nvSpPr>
        <p:spPr>
          <a:xfrm>
            <a:off x="517675" y="524350"/>
            <a:ext cx="70008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Accessibility considerations</a:t>
            </a:r>
            <a:endParaRPr sz="2400">
              <a:solidFill>
                <a:srgbClr val="5F6368"/>
              </a:solidFill>
              <a:latin typeface="Open Sans"/>
              <a:ea typeface="Open Sans"/>
              <a:cs typeface="Open Sans"/>
              <a:sym typeface="Open Sans"/>
            </a:endParaRPr>
          </a:p>
        </p:txBody>
      </p:sp>
      <p:sp>
        <p:nvSpPr>
          <p:cNvPr id="375" name="Google Shape;375;p60"/>
          <p:cNvSpPr/>
          <p:nvPr/>
        </p:nvSpPr>
        <p:spPr>
          <a:xfrm>
            <a:off x="5176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60"/>
          <p:cNvSpPr txBox="1"/>
          <p:nvPr/>
        </p:nvSpPr>
        <p:spPr>
          <a:xfrm>
            <a:off x="711325" y="1917800"/>
            <a:ext cx="2049000" cy="2495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100">
                <a:solidFill>
                  <a:schemeClr val="dk2"/>
                </a:solidFill>
                <a:latin typeface="Open Sans"/>
                <a:ea typeface="Open Sans"/>
                <a:cs typeface="Open Sans"/>
                <a:sym typeface="Open Sans"/>
              </a:rPr>
              <a:t>Color Contrast &amp; Readability:</a:t>
            </a:r>
            <a:endParaRPr b="1" sz="1100">
              <a:solidFill>
                <a:schemeClr val="dk2"/>
              </a:solidFill>
              <a:latin typeface="Open Sans"/>
              <a:ea typeface="Open Sans"/>
              <a:cs typeface="Open Sans"/>
              <a:sym typeface="Open Sans"/>
            </a:endParaRPr>
          </a:p>
          <a:p>
            <a:pPr indent="0" lvl="0" marL="0" rtl="0" algn="ctr">
              <a:lnSpc>
                <a:spcPct val="115000"/>
              </a:lnSpc>
              <a:spcBef>
                <a:spcPts val="0"/>
              </a:spcBef>
              <a:spcAft>
                <a:spcPts val="0"/>
              </a:spcAft>
              <a:buNone/>
            </a:pPr>
            <a:r>
              <a:rPr b="1" lang="en" sz="1100">
                <a:solidFill>
                  <a:schemeClr val="dk2"/>
                </a:solidFill>
                <a:latin typeface="Open Sans"/>
                <a:ea typeface="Open Sans"/>
                <a:cs typeface="Open Sans"/>
                <a:sym typeface="Open Sans"/>
              </a:rPr>
              <a:t> </a:t>
            </a:r>
            <a:r>
              <a:rPr lang="en" sz="1100">
                <a:solidFill>
                  <a:schemeClr val="dk2"/>
                </a:solidFill>
                <a:latin typeface="Open Sans"/>
                <a:ea typeface="Open Sans"/>
                <a:cs typeface="Open Sans"/>
                <a:sym typeface="Open Sans"/>
              </a:rPr>
              <a:t>The design follows WCAG guidelines by using high-contrast colors and legible typography to ensure readability for users with visual impairments. Important text elements and buttons stand out clearly against the background.</a:t>
            </a:r>
            <a:endParaRPr sz="1200">
              <a:solidFill>
                <a:schemeClr val="dk2"/>
              </a:solidFill>
              <a:latin typeface="Open Sans"/>
              <a:ea typeface="Open Sans"/>
              <a:cs typeface="Open Sans"/>
              <a:sym typeface="Open Sans"/>
            </a:endParaRPr>
          </a:p>
        </p:txBody>
      </p:sp>
      <p:sp>
        <p:nvSpPr>
          <p:cNvPr id="377" name="Google Shape;377;p60"/>
          <p:cNvSpPr/>
          <p:nvPr/>
        </p:nvSpPr>
        <p:spPr>
          <a:xfrm>
            <a:off x="31752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60"/>
          <p:cNvSpPr txBox="1"/>
          <p:nvPr/>
        </p:nvSpPr>
        <p:spPr>
          <a:xfrm>
            <a:off x="3368925" y="1917800"/>
            <a:ext cx="2049000" cy="2106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100">
                <a:solidFill>
                  <a:schemeClr val="dk2"/>
                </a:solidFill>
                <a:latin typeface="Open Sans"/>
                <a:ea typeface="Open Sans"/>
                <a:cs typeface="Open Sans"/>
                <a:sym typeface="Open Sans"/>
              </a:rPr>
              <a:t>Clear Navigation &amp; Icons: </a:t>
            </a:r>
            <a:r>
              <a:rPr lang="en" sz="1100">
                <a:solidFill>
                  <a:schemeClr val="dk2"/>
                </a:solidFill>
                <a:latin typeface="Open Sans"/>
                <a:ea typeface="Open Sans"/>
                <a:cs typeface="Open Sans"/>
                <a:sym typeface="Open Sans"/>
              </a:rPr>
              <a:t>The app uses intuitive icons and a structured menu layout to assist users in quickly identifying and accessing key features. This helps users with cognitive disabilities and first-time users navigate without confusion.</a:t>
            </a:r>
            <a:endParaRPr sz="1200">
              <a:solidFill>
                <a:schemeClr val="dk2"/>
              </a:solidFill>
              <a:latin typeface="Open Sans"/>
              <a:ea typeface="Open Sans"/>
              <a:cs typeface="Open Sans"/>
              <a:sym typeface="Open Sans"/>
            </a:endParaRPr>
          </a:p>
        </p:txBody>
      </p:sp>
      <p:sp>
        <p:nvSpPr>
          <p:cNvPr id="379" name="Google Shape;379;p60"/>
          <p:cNvSpPr/>
          <p:nvPr/>
        </p:nvSpPr>
        <p:spPr>
          <a:xfrm>
            <a:off x="58328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60"/>
          <p:cNvSpPr txBox="1"/>
          <p:nvPr/>
        </p:nvSpPr>
        <p:spPr>
          <a:xfrm>
            <a:off x="6026525" y="1917800"/>
            <a:ext cx="2049000" cy="2301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100">
                <a:solidFill>
                  <a:schemeClr val="dk2"/>
                </a:solidFill>
                <a:latin typeface="Open Sans"/>
                <a:ea typeface="Open Sans"/>
                <a:cs typeface="Open Sans"/>
                <a:sym typeface="Open Sans"/>
              </a:rPr>
              <a:t>Voice and Text Support for AI Coach:</a:t>
            </a:r>
            <a:r>
              <a:rPr lang="en" sz="1100">
                <a:solidFill>
                  <a:schemeClr val="dk2"/>
                </a:solidFill>
                <a:latin typeface="Open Sans"/>
                <a:ea typeface="Open Sans"/>
                <a:cs typeface="Open Sans"/>
                <a:sym typeface="Open Sans"/>
              </a:rPr>
              <a:t> The AI Bunny provides both text-based and potential voice command options to accommodate users with different interaction preferences, making the app accessible for individuals with motor or visual impairments.</a:t>
            </a:r>
            <a:endParaRPr sz="1200">
              <a:solidFill>
                <a:schemeClr val="dk2"/>
              </a:solidFill>
              <a:latin typeface="Open Sans"/>
              <a:ea typeface="Open Sans"/>
              <a:cs typeface="Open Sans"/>
              <a:sym typeface="Open Sans"/>
            </a:endParaRPr>
          </a:p>
        </p:txBody>
      </p:sp>
      <p:sp>
        <p:nvSpPr>
          <p:cNvPr id="381" name="Google Shape;381;p60"/>
          <p:cNvSpPr/>
          <p:nvPr/>
        </p:nvSpPr>
        <p:spPr>
          <a:xfrm>
            <a:off x="1479175" y="1233971"/>
            <a:ext cx="513300" cy="513300"/>
          </a:xfrm>
          <a:prstGeom prst="ellipse">
            <a:avLst/>
          </a:prstGeom>
          <a:solidFill>
            <a:srgbClr val="34A853"/>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382" name="Google Shape;382;p60"/>
          <p:cNvSpPr/>
          <p:nvPr/>
        </p:nvSpPr>
        <p:spPr>
          <a:xfrm>
            <a:off x="4136775" y="1233971"/>
            <a:ext cx="513300" cy="513300"/>
          </a:xfrm>
          <a:prstGeom prst="ellipse">
            <a:avLst/>
          </a:prstGeom>
          <a:solidFill>
            <a:srgbClr val="34A853"/>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383" name="Google Shape;383;p60"/>
          <p:cNvSpPr/>
          <p:nvPr/>
        </p:nvSpPr>
        <p:spPr>
          <a:xfrm>
            <a:off x="6794375" y="1233971"/>
            <a:ext cx="513300" cy="513300"/>
          </a:xfrm>
          <a:prstGeom prst="ellipse">
            <a:avLst/>
          </a:prstGeom>
          <a:solidFill>
            <a:srgbClr val="34A853"/>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
        <p:nvSpPr>
          <p:cNvPr id="384" name="Google Shape;384;p60"/>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8E7CC3"/>
        </a:solidFill>
      </p:bgPr>
    </p:bg>
    <p:spTree>
      <p:nvGrpSpPr>
        <p:cNvPr id="388" name="Shape 388"/>
        <p:cNvGrpSpPr/>
        <p:nvPr/>
      </p:nvGrpSpPr>
      <p:grpSpPr>
        <a:xfrm>
          <a:off x="0" y="0"/>
          <a:ext cx="0" cy="0"/>
          <a:chOff x="0" y="0"/>
          <a:chExt cx="0" cy="0"/>
        </a:xfrm>
      </p:grpSpPr>
      <p:sp>
        <p:nvSpPr>
          <p:cNvPr id="389" name="Google Shape;389;p61"/>
          <p:cNvSpPr txBox="1"/>
          <p:nvPr/>
        </p:nvSpPr>
        <p:spPr>
          <a:xfrm>
            <a:off x="3721275" y="2048400"/>
            <a:ext cx="6302100" cy="10467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Market Research</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Applicable Business Plan</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Versions/Models</a:t>
            </a:r>
            <a:endParaRPr>
              <a:solidFill>
                <a:srgbClr val="FFFFFF"/>
              </a:solidFill>
              <a:latin typeface="Open Sans"/>
              <a:ea typeface="Open Sans"/>
              <a:cs typeface="Open Sans"/>
              <a:sym typeface="Open Sans"/>
            </a:endParaRPr>
          </a:p>
        </p:txBody>
      </p:sp>
      <p:sp>
        <p:nvSpPr>
          <p:cNvPr id="390" name="Google Shape;390;p61"/>
          <p:cNvSpPr txBox="1"/>
          <p:nvPr/>
        </p:nvSpPr>
        <p:spPr>
          <a:xfrm>
            <a:off x="-468875" y="2082300"/>
            <a:ext cx="3704400" cy="9789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Understanding </a:t>
            </a:r>
            <a:endParaRPr sz="2400">
              <a:solidFill>
                <a:srgbClr val="FFFFFF"/>
              </a:solidFill>
              <a:latin typeface="Open Sans"/>
              <a:ea typeface="Open Sans"/>
              <a:cs typeface="Open Sans"/>
              <a:sym typeface="Open Sans"/>
            </a:endParaRPr>
          </a:p>
          <a:p>
            <a:pPr indent="0" lvl="0" marL="0" rtl="0" algn="r">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the Market</a:t>
            </a:r>
            <a:endParaRPr sz="2400">
              <a:solidFill>
                <a:srgbClr val="FFFFFF"/>
              </a:solidFill>
              <a:latin typeface="Open Sans"/>
              <a:ea typeface="Open Sans"/>
              <a:cs typeface="Open Sans"/>
              <a:sym typeface="Open Sans"/>
            </a:endParaRPr>
          </a:p>
        </p:txBody>
      </p:sp>
      <p:cxnSp>
        <p:nvCxnSpPr>
          <p:cNvPr id="391" name="Google Shape;391;p61"/>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
        <p:nvSpPr>
          <p:cNvPr id="392" name="Google Shape;392;p61"/>
          <p:cNvSpPr/>
          <p:nvPr/>
        </p:nvSpPr>
        <p:spPr>
          <a:xfrm>
            <a:off x="8360825" y="4809075"/>
            <a:ext cx="635100" cy="228600"/>
          </a:xfrm>
          <a:prstGeom prst="rect">
            <a:avLst/>
          </a:prstGeom>
          <a:solidFill>
            <a:srgbClr val="8E7CC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62"/>
          <p:cNvSpPr/>
          <p:nvPr/>
        </p:nvSpPr>
        <p:spPr>
          <a:xfrm>
            <a:off x="470425" y="1342175"/>
            <a:ext cx="8119200" cy="32262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62"/>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Market</a:t>
            </a:r>
            <a:r>
              <a:rPr lang="en" sz="2400">
                <a:solidFill>
                  <a:srgbClr val="5F6368"/>
                </a:solidFill>
                <a:latin typeface="Open Sans"/>
                <a:ea typeface="Open Sans"/>
                <a:cs typeface="Open Sans"/>
                <a:sym typeface="Open Sans"/>
              </a:rPr>
              <a:t> research: summary</a:t>
            </a:r>
            <a:endParaRPr sz="2400">
              <a:solidFill>
                <a:srgbClr val="5F6368"/>
              </a:solidFill>
              <a:latin typeface="Open Sans"/>
              <a:ea typeface="Open Sans"/>
              <a:cs typeface="Open Sans"/>
              <a:sym typeface="Open Sans"/>
            </a:endParaRPr>
          </a:p>
        </p:txBody>
      </p:sp>
      <p:sp>
        <p:nvSpPr>
          <p:cNvPr id="399" name="Google Shape;399;p62"/>
          <p:cNvSpPr txBox="1"/>
          <p:nvPr/>
        </p:nvSpPr>
        <p:spPr>
          <a:xfrm>
            <a:off x="738600" y="1602200"/>
            <a:ext cx="7136100" cy="32262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The Indian fitness industry is rapidly expanding, valued between $6.5 billion and $12 billion in 2018, with a projected market size of $19.24 billion by 2027 and a CAGR of 8.6%–11.57%. Growth is driven by rising disposable income, increasing health awareness, and fitness technology adoption. AI-powered hyper-personalization in fitness apps enhances user engagement through customized workout plans, real-time adjustments, virtual coaching, and nutritional guidance.</a:t>
            </a:r>
            <a:endParaRPr sz="1200">
              <a:solidFill>
                <a:srgbClr val="5F6368"/>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For a successful fitness app, UI/UX design is crucial. Key features include intuitive navigation, personalized dashboards, seamless integration with wearables, and engaging visuals. AI-driven recommendations, gamification, and interactive elements can improve motivation and user retention. With busy professionals increasingly relying on fitness apps, accessibility and usability are essential. By integrating AI for real-time feedback, offering adaptive workout plans, and ensuring a smooth, engaging experience, the fitness app can stand out in the growing Indian market while helping users achieve their health goals effectively.</a:t>
            </a:r>
            <a:endParaRPr sz="1200">
              <a:solidFill>
                <a:srgbClr val="5F6368"/>
              </a:solidFill>
              <a:latin typeface="Open Sans"/>
              <a:ea typeface="Open Sans"/>
              <a:cs typeface="Open Sans"/>
              <a:sym typeface="Open Sans"/>
            </a:endParaRPr>
          </a:p>
          <a:p>
            <a:pPr indent="0" lvl="0" marL="0" rtl="0" algn="ctr">
              <a:lnSpc>
                <a:spcPct val="115000"/>
              </a:lnSpc>
              <a:spcBef>
                <a:spcPts val="1200"/>
              </a:spcBef>
              <a:spcAft>
                <a:spcPts val="0"/>
              </a:spcAft>
              <a:buNone/>
            </a:pPr>
            <a:r>
              <a:t/>
            </a:r>
            <a:endParaRPr sz="1200">
              <a:solidFill>
                <a:srgbClr val="5F6368"/>
              </a:solidFill>
              <a:latin typeface="Open Sans"/>
              <a:ea typeface="Open Sans"/>
              <a:cs typeface="Open Sans"/>
              <a:sym typeface="Open Sans"/>
            </a:endParaRPr>
          </a:p>
        </p:txBody>
      </p:sp>
      <p:sp>
        <p:nvSpPr>
          <p:cNvPr id="400" name="Google Shape;400;p62"/>
          <p:cNvSpPr/>
          <p:nvPr/>
        </p:nvSpPr>
        <p:spPr>
          <a:xfrm>
            <a:off x="4230475" y="1083687"/>
            <a:ext cx="513300" cy="513300"/>
          </a:xfrm>
          <a:prstGeom prst="ellipse">
            <a:avLst/>
          </a:pr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62"/>
          <p:cNvSpPr/>
          <p:nvPr/>
        </p:nvSpPr>
        <p:spPr>
          <a:xfrm>
            <a:off x="4373201" y="1226401"/>
            <a:ext cx="227849" cy="227849"/>
          </a:xfrm>
          <a:custGeom>
            <a:rect b="b" l="l" r="r" t="t"/>
            <a:pathLst>
              <a:path extrusionOk="0" h="941" w="94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402" name="Google Shape;402;p62"/>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3" name="Google Shape;403;p62"/>
          <p:cNvSpPr/>
          <p:nvPr/>
        </p:nvSpPr>
        <p:spPr>
          <a:xfrm>
            <a:off x="-2225" y="327550"/>
            <a:ext cx="70500" cy="756000"/>
          </a:xfrm>
          <a:prstGeom prst="rect">
            <a:avLst/>
          </a:prstGeom>
          <a:solidFill>
            <a:srgbClr val="8E7CC3"/>
          </a:solidFill>
          <a:ln cap="flat" cmpd="sng" w="9525">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63"/>
          <p:cNvSpPr/>
          <p:nvPr/>
        </p:nvSpPr>
        <p:spPr>
          <a:xfrm>
            <a:off x="470425" y="1342175"/>
            <a:ext cx="8119200" cy="32262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63"/>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Applicable </a:t>
            </a:r>
            <a:r>
              <a:rPr lang="en" sz="2400">
                <a:solidFill>
                  <a:srgbClr val="5F6368"/>
                </a:solidFill>
                <a:latin typeface="Open Sans"/>
                <a:ea typeface="Open Sans"/>
                <a:cs typeface="Open Sans"/>
                <a:sym typeface="Open Sans"/>
              </a:rPr>
              <a:t>Business</a:t>
            </a:r>
            <a:r>
              <a:rPr lang="en" sz="2400">
                <a:solidFill>
                  <a:srgbClr val="5F6368"/>
                </a:solidFill>
                <a:latin typeface="Open Sans"/>
                <a:ea typeface="Open Sans"/>
                <a:cs typeface="Open Sans"/>
                <a:sym typeface="Open Sans"/>
              </a:rPr>
              <a:t> Plans</a:t>
            </a:r>
            <a:endParaRPr sz="2400">
              <a:solidFill>
                <a:srgbClr val="5F6368"/>
              </a:solidFill>
              <a:latin typeface="Open Sans"/>
              <a:ea typeface="Open Sans"/>
              <a:cs typeface="Open Sans"/>
              <a:sym typeface="Open Sans"/>
            </a:endParaRPr>
          </a:p>
        </p:txBody>
      </p:sp>
      <p:sp>
        <p:nvSpPr>
          <p:cNvPr id="410" name="Google Shape;410;p63"/>
          <p:cNvSpPr txBox="1"/>
          <p:nvPr/>
        </p:nvSpPr>
        <p:spPr>
          <a:xfrm>
            <a:off x="738600" y="1602200"/>
            <a:ext cx="7136100" cy="38889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
                <a:solidFill>
                  <a:srgbClr val="5F6368"/>
                </a:solidFill>
                <a:latin typeface="Open Sans"/>
                <a:ea typeface="Open Sans"/>
                <a:cs typeface="Open Sans"/>
                <a:sym typeface="Open Sans"/>
              </a:rPr>
              <a:t>T</a:t>
            </a:r>
            <a:r>
              <a:rPr lang="en" sz="1300">
                <a:solidFill>
                  <a:schemeClr val="dk2"/>
                </a:solidFill>
                <a:latin typeface="Open Sans"/>
                <a:ea typeface="Open Sans"/>
                <a:cs typeface="Open Sans"/>
                <a:sym typeface="Open Sans"/>
              </a:rPr>
              <a:t>he following business models can be applicable for a fitness application:</a:t>
            </a:r>
            <a:endParaRPr sz="1300">
              <a:solidFill>
                <a:schemeClr val="dk2"/>
              </a:solidFill>
              <a:latin typeface="Open Sans"/>
              <a:ea typeface="Open Sans"/>
              <a:cs typeface="Open Sans"/>
              <a:sym typeface="Open Sans"/>
            </a:endParaRPr>
          </a:p>
          <a:p>
            <a:pPr indent="-311150" lvl="0" marL="457200" rtl="0" algn="l">
              <a:lnSpc>
                <a:spcPct val="115000"/>
              </a:lnSpc>
              <a:spcBef>
                <a:spcPts val="1200"/>
              </a:spcBef>
              <a:spcAft>
                <a:spcPts val="0"/>
              </a:spcAft>
              <a:buClr>
                <a:schemeClr val="dk2"/>
              </a:buClr>
              <a:buSzPts val="1300"/>
              <a:buAutoNum type="arabicPeriod"/>
            </a:pPr>
            <a:r>
              <a:rPr lang="en" sz="1300">
                <a:solidFill>
                  <a:schemeClr val="dk2"/>
                </a:solidFill>
                <a:latin typeface="Open Sans"/>
                <a:ea typeface="Open Sans"/>
                <a:cs typeface="Open Sans"/>
                <a:sym typeface="Open Sans"/>
              </a:rPr>
              <a:t>Subscription-Based Model – Users pay a recurring fee (monthly/yearly) for access to premium features such as personal coaching, doctor consultations, and professional guidance.</a:t>
            </a:r>
            <a:endParaRPr sz="1300">
              <a:solidFill>
                <a:schemeClr val="dk2"/>
              </a:solidFill>
              <a:latin typeface="Open Sans"/>
              <a:ea typeface="Open Sans"/>
              <a:cs typeface="Open Sans"/>
              <a:sym typeface="Open Sans"/>
            </a:endParaRPr>
          </a:p>
          <a:p>
            <a:pPr indent="-311150" lvl="0" marL="457200" rtl="0" algn="l">
              <a:lnSpc>
                <a:spcPct val="115000"/>
              </a:lnSpc>
              <a:spcBef>
                <a:spcPts val="0"/>
              </a:spcBef>
              <a:spcAft>
                <a:spcPts val="0"/>
              </a:spcAft>
              <a:buClr>
                <a:schemeClr val="dk2"/>
              </a:buClr>
              <a:buSzPts val="1300"/>
              <a:buAutoNum type="arabicPeriod"/>
            </a:pPr>
            <a:r>
              <a:rPr lang="en" sz="1300">
                <a:solidFill>
                  <a:schemeClr val="dk2"/>
                </a:solidFill>
                <a:latin typeface="Open Sans"/>
                <a:ea typeface="Open Sans"/>
                <a:cs typeface="Open Sans"/>
                <a:sym typeface="Open Sans"/>
              </a:rPr>
              <a:t>Freemium Model – Basic features are free, but premium features (like personalized coaching) require payment.</a:t>
            </a:r>
            <a:endParaRPr sz="1300">
              <a:solidFill>
                <a:schemeClr val="dk2"/>
              </a:solidFill>
              <a:latin typeface="Open Sans"/>
              <a:ea typeface="Open Sans"/>
              <a:cs typeface="Open Sans"/>
              <a:sym typeface="Open Sans"/>
            </a:endParaRPr>
          </a:p>
          <a:p>
            <a:pPr indent="-311150" lvl="0" marL="457200" rtl="0" algn="l">
              <a:lnSpc>
                <a:spcPct val="115000"/>
              </a:lnSpc>
              <a:spcBef>
                <a:spcPts val="0"/>
              </a:spcBef>
              <a:spcAft>
                <a:spcPts val="0"/>
              </a:spcAft>
              <a:buClr>
                <a:schemeClr val="dk2"/>
              </a:buClr>
              <a:buSzPts val="1300"/>
              <a:buAutoNum type="arabicPeriod"/>
            </a:pPr>
            <a:r>
              <a:rPr lang="en" sz="1300">
                <a:solidFill>
                  <a:schemeClr val="dk2"/>
                </a:solidFill>
                <a:latin typeface="Open Sans"/>
                <a:ea typeface="Open Sans"/>
                <a:cs typeface="Open Sans"/>
                <a:sym typeface="Open Sans"/>
              </a:rPr>
              <a:t>Pay-Per-Service Model – Users pay only for specific services like individual doctor consultations or one-time coaching sessions.</a:t>
            </a:r>
            <a:endParaRPr sz="1300">
              <a:solidFill>
                <a:schemeClr val="dk2"/>
              </a:solidFill>
              <a:latin typeface="Open Sans"/>
              <a:ea typeface="Open Sans"/>
              <a:cs typeface="Open Sans"/>
              <a:sym typeface="Open Sans"/>
            </a:endParaRPr>
          </a:p>
          <a:p>
            <a:pPr indent="-311150" lvl="0" marL="457200" rtl="0" algn="l">
              <a:lnSpc>
                <a:spcPct val="115000"/>
              </a:lnSpc>
              <a:spcBef>
                <a:spcPts val="0"/>
              </a:spcBef>
              <a:spcAft>
                <a:spcPts val="0"/>
              </a:spcAft>
              <a:buClr>
                <a:schemeClr val="dk2"/>
              </a:buClr>
              <a:buSzPts val="1300"/>
              <a:buAutoNum type="arabicPeriod"/>
            </a:pPr>
            <a:r>
              <a:rPr lang="en" sz="1300">
                <a:solidFill>
                  <a:schemeClr val="dk2"/>
                </a:solidFill>
                <a:latin typeface="Open Sans"/>
                <a:ea typeface="Open Sans"/>
                <a:cs typeface="Open Sans"/>
                <a:sym typeface="Open Sans"/>
              </a:rPr>
              <a:t>Marketplace Model – The app connects users with professional coaches and doctors, earning commission on transactions.</a:t>
            </a:r>
            <a:endParaRPr sz="1300">
              <a:solidFill>
                <a:schemeClr val="dk2"/>
              </a:solidFill>
              <a:latin typeface="Open Sans"/>
              <a:ea typeface="Open Sans"/>
              <a:cs typeface="Open Sans"/>
              <a:sym typeface="Open Sans"/>
            </a:endParaRPr>
          </a:p>
          <a:p>
            <a:pPr indent="-311150" lvl="0" marL="457200" rtl="0" algn="l">
              <a:lnSpc>
                <a:spcPct val="115000"/>
              </a:lnSpc>
              <a:spcBef>
                <a:spcPts val="0"/>
              </a:spcBef>
              <a:spcAft>
                <a:spcPts val="0"/>
              </a:spcAft>
              <a:buClr>
                <a:schemeClr val="dk2"/>
              </a:buClr>
              <a:buSzPts val="1300"/>
              <a:buAutoNum type="arabicPeriod"/>
            </a:pPr>
            <a:r>
              <a:rPr lang="en" sz="1300">
                <a:solidFill>
                  <a:schemeClr val="dk2"/>
                </a:solidFill>
                <a:latin typeface="Open Sans"/>
                <a:ea typeface="Open Sans"/>
                <a:cs typeface="Open Sans"/>
                <a:sym typeface="Open Sans"/>
              </a:rPr>
              <a:t>Affiliate/Partnership Model – Partnering with health brands for referrals and promotions within the app</a:t>
            </a:r>
            <a:r>
              <a:rPr lang="en" sz="1300">
                <a:solidFill>
                  <a:schemeClr val="dk2"/>
                </a:solidFill>
              </a:rPr>
              <a:t>.</a:t>
            </a:r>
            <a:endParaRPr sz="1300">
              <a:solidFill>
                <a:schemeClr val="dk2"/>
              </a:solidFill>
            </a:endParaRPr>
          </a:p>
          <a:p>
            <a:pPr indent="0" lvl="0" marL="0" rtl="0" algn="l">
              <a:lnSpc>
                <a:spcPct val="115000"/>
              </a:lnSpc>
              <a:spcBef>
                <a:spcPts val="1200"/>
              </a:spcBef>
              <a:spcAft>
                <a:spcPts val="0"/>
              </a:spcAft>
              <a:buClr>
                <a:schemeClr val="dk1"/>
              </a:buClr>
              <a:buSzPts val="1100"/>
              <a:buFont typeface="Arial"/>
              <a:buNone/>
            </a:pPr>
            <a:r>
              <a:t/>
            </a:r>
            <a:endParaRPr>
              <a:solidFill>
                <a:srgbClr val="5F6368"/>
              </a:solidFill>
              <a:latin typeface="Open Sans"/>
              <a:ea typeface="Open Sans"/>
              <a:cs typeface="Open Sans"/>
              <a:sym typeface="Open Sans"/>
            </a:endParaRPr>
          </a:p>
          <a:p>
            <a:pPr indent="0" lvl="0" marL="0" rtl="0" algn="ctr">
              <a:lnSpc>
                <a:spcPct val="115000"/>
              </a:lnSpc>
              <a:spcBef>
                <a:spcPts val="1200"/>
              </a:spcBef>
              <a:spcAft>
                <a:spcPts val="0"/>
              </a:spcAft>
              <a:buNone/>
            </a:pPr>
            <a:r>
              <a:t/>
            </a:r>
            <a:endParaRPr>
              <a:solidFill>
                <a:srgbClr val="5F6368"/>
              </a:solidFill>
              <a:latin typeface="Open Sans"/>
              <a:ea typeface="Open Sans"/>
              <a:cs typeface="Open Sans"/>
              <a:sym typeface="Open Sans"/>
            </a:endParaRPr>
          </a:p>
        </p:txBody>
      </p:sp>
      <p:sp>
        <p:nvSpPr>
          <p:cNvPr id="411" name="Google Shape;411;p63"/>
          <p:cNvSpPr/>
          <p:nvPr/>
        </p:nvSpPr>
        <p:spPr>
          <a:xfrm>
            <a:off x="4230475" y="1083687"/>
            <a:ext cx="513300" cy="513300"/>
          </a:xfrm>
          <a:prstGeom prst="ellipse">
            <a:avLst/>
          </a:pr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63"/>
          <p:cNvSpPr/>
          <p:nvPr/>
        </p:nvSpPr>
        <p:spPr>
          <a:xfrm>
            <a:off x="4373201" y="1226401"/>
            <a:ext cx="227849" cy="227849"/>
          </a:xfrm>
          <a:custGeom>
            <a:rect b="b" l="l" r="r" t="t"/>
            <a:pathLst>
              <a:path extrusionOk="0" h="941" w="94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413" name="Google Shape;413;p63"/>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4" name="Google Shape;414;p63"/>
          <p:cNvSpPr/>
          <p:nvPr/>
        </p:nvSpPr>
        <p:spPr>
          <a:xfrm>
            <a:off x="-2225" y="327550"/>
            <a:ext cx="70500" cy="756000"/>
          </a:xfrm>
          <a:prstGeom prst="rect">
            <a:avLst/>
          </a:prstGeom>
          <a:solidFill>
            <a:srgbClr val="8E7CC3"/>
          </a:solidFill>
          <a:ln cap="flat" cmpd="sng" w="9525">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64"/>
          <p:cNvSpPr/>
          <p:nvPr/>
        </p:nvSpPr>
        <p:spPr>
          <a:xfrm>
            <a:off x="220200" y="755825"/>
            <a:ext cx="6405300" cy="4091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64"/>
          <p:cNvSpPr txBox="1"/>
          <p:nvPr/>
        </p:nvSpPr>
        <p:spPr>
          <a:xfrm>
            <a:off x="470425" y="201725"/>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Versions/ Models:</a:t>
            </a:r>
            <a:endParaRPr sz="2400">
              <a:solidFill>
                <a:srgbClr val="5F6368"/>
              </a:solidFill>
              <a:latin typeface="Open Sans"/>
              <a:ea typeface="Open Sans"/>
              <a:cs typeface="Open Sans"/>
              <a:sym typeface="Open Sans"/>
            </a:endParaRPr>
          </a:p>
        </p:txBody>
      </p:sp>
      <p:sp>
        <p:nvSpPr>
          <p:cNvPr id="421" name="Google Shape;421;p64"/>
          <p:cNvSpPr txBox="1"/>
          <p:nvPr/>
        </p:nvSpPr>
        <p:spPr>
          <a:xfrm>
            <a:off x="470425" y="920550"/>
            <a:ext cx="6155100" cy="45471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 sz="1100">
                <a:solidFill>
                  <a:schemeClr val="dk2"/>
                </a:solidFill>
                <a:latin typeface="Open Sans"/>
                <a:ea typeface="Open Sans"/>
                <a:cs typeface="Open Sans"/>
                <a:sym typeface="Open Sans"/>
              </a:rPr>
              <a:t>The freemium model is a popular monetization strategy where the basic version of an app is free, while premium features require a paid subscription or one-time purchase. This model allows users to experience the app's core functionalities without upfront costs, increasing user acquisition and engagement.</a:t>
            </a:r>
            <a:r>
              <a:rPr lang="en" sz="1100">
                <a:solidFill>
                  <a:schemeClr val="dk2"/>
                </a:solidFill>
                <a:latin typeface="Open Sans"/>
                <a:ea typeface="Open Sans"/>
                <a:cs typeface="Open Sans"/>
                <a:sym typeface="Open Sans"/>
              </a:rPr>
              <a:t>H</a:t>
            </a:r>
            <a:r>
              <a:rPr lang="en" sz="1100">
                <a:solidFill>
                  <a:schemeClr val="dk2"/>
                </a:solidFill>
                <a:latin typeface="Open Sans"/>
                <a:ea typeface="Open Sans"/>
                <a:cs typeface="Open Sans"/>
                <a:sym typeface="Open Sans"/>
              </a:rPr>
              <a:t>ow the Freemium Model Works in Fitness Apps</a:t>
            </a:r>
            <a:endParaRPr sz="1100">
              <a:solidFill>
                <a:schemeClr val="dk2"/>
              </a:solidFill>
              <a:latin typeface="Open Sans"/>
              <a:ea typeface="Open Sans"/>
              <a:cs typeface="Open Sans"/>
              <a:sym typeface="Open Sans"/>
            </a:endParaRPr>
          </a:p>
          <a:p>
            <a:pPr indent="-298450" lvl="0" marL="457200" rtl="0" algn="l">
              <a:lnSpc>
                <a:spcPct val="115000"/>
              </a:lnSpc>
              <a:spcBef>
                <a:spcPts val="1200"/>
              </a:spcBef>
              <a:spcAft>
                <a:spcPts val="0"/>
              </a:spcAft>
              <a:buClr>
                <a:schemeClr val="dk2"/>
              </a:buClr>
              <a:buSzPts val="1100"/>
              <a:buFont typeface="Open Sans"/>
              <a:buAutoNum type="arabicPeriod"/>
            </a:pPr>
            <a:r>
              <a:rPr lang="en" sz="1100">
                <a:solidFill>
                  <a:schemeClr val="dk2"/>
                </a:solidFill>
                <a:latin typeface="Open Sans"/>
                <a:ea typeface="Open Sans"/>
                <a:cs typeface="Open Sans"/>
                <a:sym typeface="Open Sans"/>
              </a:rPr>
              <a:t>Free Features:</a:t>
            </a:r>
            <a:endParaRPr sz="1100">
              <a:solidFill>
                <a:schemeClr val="dk2"/>
              </a:solidFill>
              <a:latin typeface="Open Sans"/>
              <a:ea typeface="Open Sans"/>
              <a:cs typeface="Open Sans"/>
              <a:sym typeface="Open Sans"/>
            </a:endParaRPr>
          </a:p>
          <a:p>
            <a:pPr indent="-298450" lvl="0" marL="457200" rtl="0" algn="l">
              <a:lnSpc>
                <a:spcPct val="115000"/>
              </a:lnSpc>
              <a:spcBef>
                <a:spcPts val="0"/>
              </a:spcBef>
              <a:spcAft>
                <a:spcPts val="0"/>
              </a:spcAft>
              <a:buClr>
                <a:schemeClr val="dk2"/>
              </a:buClr>
              <a:buSzPts val="1100"/>
              <a:buFont typeface="Open Sans"/>
              <a:buAutoNum type="arabicPeriod"/>
            </a:pPr>
            <a:r>
              <a:rPr lang="en" sz="1100">
                <a:solidFill>
                  <a:schemeClr val="dk2"/>
                </a:solidFill>
                <a:latin typeface="Open Sans"/>
                <a:ea typeface="Open Sans"/>
                <a:cs typeface="Open Sans"/>
                <a:sym typeface="Open Sans"/>
              </a:rPr>
              <a:t>Premium Features (Paid Subscription or One-Time Purchase)</a:t>
            </a:r>
            <a:endParaRPr sz="1100">
              <a:solidFill>
                <a:schemeClr val="dk2"/>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2"/>
                </a:solidFill>
                <a:latin typeface="Open Sans"/>
                <a:ea typeface="Open Sans"/>
                <a:cs typeface="Open Sans"/>
                <a:sym typeface="Open Sans"/>
              </a:rPr>
              <a:t>Why It Works?</a:t>
            </a:r>
            <a:endParaRPr sz="1100">
              <a:solidFill>
                <a:schemeClr val="dk2"/>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2"/>
                </a:solidFill>
                <a:latin typeface="Open Sans"/>
                <a:ea typeface="Open Sans"/>
                <a:cs typeface="Open Sans"/>
                <a:sym typeface="Open Sans"/>
              </a:rPr>
              <a:t>-Low Barrier to Entry: Users can explore the app risk-free, increasing adoption rates.</a:t>
            </a:r>
            <a:endParaRPr sz="1100">
              <a:solidFill>
                <a:schemeClr val="dk2"/>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2"/>
                </a:solidFill>
                <a:latin typeface="Open Sans"/>
                <a:ea typeface="Open Sans"/>
                <a:cs typeface="Open Sans"/>
                <a:sym typeface="Open Sans"/>
              </a:rPr>
              <a:t>-User Engagement &amp; Habit Formation: Free access encourages consistent usage, making users more likely to upgrade for advanced features.</a:t>
            </a:r>
            <a:endParaRPr sz="1100">
              <a:solidFill>
                <a:schemeClr val="dk2"/>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2"/>
                </a:solidFill>
                <a:latin typeface="Open Sans"/>
                <a:ea typeface="Open Sans"/>
                <a:cs typeface="Open Sans"/>
                <a:sym typeface="Open Sans"/>
              </a:rPr>
              <a:t>-Monetization Flexibility: Revenue comes from subscriptions, in-app purchases, and ads.</a:t>
            </a:r>
            <a:endParaRPr sz="1100">
              <a:solidFill>
                <a:schemeClr val="dk2"/>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2"/>
                </a:solidFill>
                <a:latin typeface="Open Sans"/>
                <a:ea typeface="Open Sans"/>
                <a:cs typeface="Open Sans"/>
                <a:sym typeface="Open Sans"/>
              </a:rPr>
              <a:t>-Scalability: A large user base improves AI personalization and community engagement.</a:t>
            </a:r>
            <a:endParaRPr sz="1100">
              <a:solidFill>
                <a:schemeClr val="dk2"/>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2"/>
                </a:solidFill>
                <a:latin typeface="Open Sans"/>
                <a:ea typeface="Open Sans"/>
                <a:cs typeface="Open Sans"/>
                <a:sym typeface="Open Sans"/>
              </a:rPr>
              <a:t>-Data-Driven Optimization: Free users generate valuable insights for improving premium offerings.</a:t>
            </a:r>
            <a:endParaRPr sz="1100">
              <a:solidFill>
                <a:schemeClr val="dk2"/>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2"/>
              </a:solidFill>
              <a:latin typeface="Open Sans"/>
              <a:ea typeface="Open Sans"/>
              <a:cs typeface="Open Sans"/>
              <a:sym typeface="Open Sans"/>
            </a:endParaRPr>
          </a:p>
          <a:p>
            <a:pPr indent="0" lvl="0" marL="0" rtl="0" algn="ctr">
              <a:lnSpc>
                <a:spcPct val="115000"/>
              </a:lnSpc>
              <a:spcBef>
                <a:spcPts val="200"/>
              </a:spcBef>
              <a:spcAft>
                <a:spcPts val="0"/>
              </a:spcAft>
              <a:buNone/>
            </a:pPr>
            <a:r>
              <a:t/>
            </a:r>
            <a:endParaRPr sz="1200">
              <a:solidFill>
                <a:srgbClr val="5F6368"/>
              </a:solidFill>
              <a:latin typeface="Open Sans"/>
              <a:ea typeface="Open Sans"/>
              <a:cs typeface="Open Sans"/>
              <a:sym typeface="Open Sans"/>
            </a:endParaRPr>
          </a:p>
        </p:txBody>
      </p:sp>
      <p:sp>
        <p:nvSpPr>
          <p:cNvPr id="422" name="Google Shape;422;p64"/>
          <p:cNvSpPr/>
          <p:nvPr/>
        </p:nvSpPr>
        <p:spPr>
          <a:xfrm>
            <a:off x="3291325" y="484637"/>
            <a:ext cx="513300" cy="513300"/>
          </a:xfrm>
          <a:prstGeom prst="ellipse">
            <a:avLst/>
          </a:pr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64"/>
          <p:cNvSpPr/>
          <p:nvPr/>
        </p:nvSpPr>
        <p:spPr>
          <a:xfrm>
            <a:off x="3434051" y="627351"/>
            <a:ext cx="227849" cy="227849"/>
          </a:xfrm>
          <a:custGeom>
            <a:rect b="b" l="l" r="r" t="t"/>
            <a:pathLst>
              <a:path extrusionOk="0" h="941" w="94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424" name="Google Shape;424;p64"/>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5" name="Google Shape;425;p64"/>
          <p:cNvSpPr/>
          <p:nvPr/>
        </p:nvSpPr>
        <p:spPr>
          <a:xfrm>
            <a:off x="-2225" y="327550"/>
            <a:ext cx="70500" cy="756000"/>
          </a:xfrm>
          <a:prstGeom prst="rect">
            <a:avLst/>
          </a:prstGeom>
          <a:solidFill>
            <a:srgbClr val="8E7CC3"/>
          </a:solidFill>
          <a:ln cap="flat" cmpd="sng" w="9525">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26" name="Google Shape;426;p64"/>
          <p:cNvPicPr preferRelativeResize="0"/>
          <p:nvPr/>
        </p:nvPicPr>
        <p:blipFill rotWithShape="1">
          <a:blip r:embed="rId3">
            <a:alphaModFix/>
          </a:blip>
          <a:srcRect b="3454" l="10152" r="8559" t="9739"/>
          <a:stretch/>
        </p:blipFill>
        <p:spPr>
          <a:xfrm>
            <a:off x="6823650" y="855200"/>
            <a:ext cx="1688700" cy="380285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F6368"/>
        </a:solidFill>
      </p:bgPr>
    </p:bg>
    <p:spTree>
      <p:nvGrpSpPr>
        <p:cNvPr id="430" name="Shape 430"/>
        <p:cNvGrpSpPr/>
        <p:nvPr/>
      </p:nvGrpSpPr>
      <p:grpSpPr>
        <a:xfrm>
          <a:off x="0" y="0"/>
          <a:ext cx="0" cy="0"/>
          <a:chOff x="0" y="0"/>
          <a:chExt cx="0" cy="0"/>
        </a:xfrm>
      </p:grpSpPr>
      <p:sp>
        <p:nvSpPr>
          <p:cNvPr id="431" name="Google Shape;431;p65"/>
          <p:cNvSpPr txBox="1"/>
          <p:nvPr/>
        </p:nvSpPr>
        <p:spPr>
          <a:xfrm>
            <a:off x="3721275" y="2210100"/>
            <a:ext cx="2275500" cy="7233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Takeaways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Next steps</a:t>
            </a:r>
            <a:endParaRPr>
              <a:solidFill>
                <a:srgbClr val="FFFFFF"/>
              </a:solidFill>
              <a:latin typeface="Open Sans"/>
              <a:ea typeface="Open Sans"/>
              <a:cs typeface="Open Sans"/>
              <a:sym typeface="Open Sans"/>
            </a:endParaRPr>
          </a:p>
        </p:txBody>
      </p:sp>
      <p:sp>
        <p:nvSpPr>
          <p:cNvPr id="432" name="Google Shape;432;p65"/>
          <p:cNvSpPr txBox="1"/>
          <p:nvPr/>
        </p:nvSpPr>
        <p:spPr>
          <a:xfrm>
            <a:off x="-468875" y="2294700"/>
            <a:ext cx="3704400" cy="5541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Going forward</a:t>
            </a:r>
            <a:endParaRPr sz="2400">
              <a:solidFill>
                <a:srgbClr val="FFFFFF"/>
              </a:solidFill>
              <a:latin typeface="Open Sans"/>
              <a:ea typeface="Open Sans"/>
              <a:cs typeface="Open Sans"/>
              <a:sym typeface="Open Sans"/>
            </a:endParaRPr>
          </a:p>
        </p:txBody>
      </p:sp>
      <p:cxnSp>
        <p:nvCxnSpPr>
          <p:cNvPr id="433" name="Google Shape;433;p65"/>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
        <p:nvSpPr>
          <p:cNvPr id="434" name="Google Shape;434;p65"/>
          <p:cNvSpPr/>
          <p:nvPr/>
        </p:nvSpPr>
        <p:spPr>
          <a:xfrm>
            <a:off x="8335425" y="4809075"/>
            <a:ext cx="635100" cy="228600"/>
          </a:xfrm>
          <a:prstGeom prst="rect">
            <a:avLst/>
          </a:prstGeom>
          <a:solidFill>
            <a:srgbClr val="5F636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66"/>
          <p:cNvSpPr txBox="1"/>
          <p:nvPr/>
        </p:nvSpPr>
        <p:spPr>
          <a:xfrm>
            <a:off x="517675" y="524338"/>
            <a:ext cx="4931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Takeaways</a:t>
            </a:r>
            <a:endParaRPr sz="2400">
              <a:solidFill>
                <a:srgbClr val="5F6368"/>
              </a:solidFill>
              <a:latin typeface="Open Sans"/>
              <a:ea typeface="Open Sans"/>
              <a:cs typeface="Open Sans"/>
              <a:sym typeface="Open Sans"/>
            </a:endParaRPr>
          </a:p>
        </p:txBody>
      </p:sp>
      <p:sp>
        <p:nvSpPr>
          <p:cNvPr id="440" name="Google Shape;440;p66"/>
          <p:cNvSpPr txBox="1"/>
          <p:nvPr/>
        </p:nvSpPr>
        <p:spPr>
          <a:xfrm>
            <a:off x="517675" y="2237975"/>
            <a:ext cx="3446100" cy="20778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Impact: </a:t>
            </a:r>
            <a:endParaRPr>
              <a:solidFill>
                <a:srgbClr val="5F6368"/>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chemeClr val="dk2"/>
                </a:solidFill>
                <a:latin typeface="Open Sans"/>
                <a:ea typeface="Open Sans"/>
                <a:cs typeface="Open Sans"/>
                <a:sym typeface="Open Sans"/>
              </a:rPr>
              <a:t>The redesigned app provided a more seamless and personalized fitness experience, making it easier for users to navigate and stay engaged. One participant shared, </a:t>
            </a:r>
            <a:r>
              <a:rPr i="1" lang="en" sz="1200">
                <a:solidFill>
                  <a:schemeClr val="dk2"/>
                </a:solidFill>
                <a:latin typeface="Open Sans"/>
                <a:ea typeface="Open Sans"/>
                <a:cs typeface="Open Sans"/>
                <a:sym typeface="Open Sans"/>
              </a:rPr>
              <a:t>"The app design feels much more intuitive now, and the AI Bunny makes workouts fun and motivating!"</a:t>
            </a:r>
            <a:endParaRPr sz="1300">
              <a:solidFill>
                <a:schemeClr val="dk2"/>
              </a:solidFill>
              <a:latin typeface="Open Sans"/>
              <a:ea typeface="Open Sans"/>
              <a:cs typeface="Open Sans"/>
              <a:sym typeface="Open Sans"/>
            </a:endParaRPr>
          </a:p>
        </p:txBody>
      </p:sp>
      <p:sp>
        <p:nvSpPr>
          <p:cNvPr id="441" name="Google Shape;441;p66"/>
          <p:cNvSpPr/>
          <p:nvPr/>
        </p:nvSpPr>
        <p:spPr>
          <a:xfrm>
            <a:off x="539600" y="1534000"/>
            <a:ext cx="513300" cy="513300"/>
          </a:xfrm>
          <a:prstGeom prst="ellipse">
            <a:avLst/>
          </a:pr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66"/>
          <p:cNvSpPr txBox="1"/>
          <p:nvPr/>
        </p:nvSpPr>
        <p:spPr>
          <a:xfrm>
            <a:off x="4495800" y="2237975"/>
            <a:ext cx="3446100" cy="23550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What I learned:</a:t>
            </a:r>
            <a:endParaRPr>
              <a:solidFill>
                <a:srgbClr val="5F6368"/>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In this project, I focused on user-centered design, refining navigation, accessibility, and engagement through feedback and testing. I gained insights into the challenges faced by different professional groups and improved the digital experience by enhancing visual hierarchy and interactivity.</a:t>
            </a:r>
            <a:endParaRPr b="1" sz="1200">
              <a:solidFill>
                <a:srgbClr val="4285F4"/>
              </a:solidFill>
              <a:latin typeface="Open Sans"/>
              <a:ea typeface="Open Sans"/>
              <a:cs typeface="Open Sans"/>
              <a:sym typeface="Open Sans"/>
            </a:endParaRPr>
          </a:p>
        </p:txBody>
      </p:sp>
      <p:sp>
        <p:nvSpPr>
          <p:cNvPr id="443" name="Google Shape;443;p66"/>
          <p:cNvSpPr/>
          <p:nvPr/>
        </p:nvSpPr>
        <p:spPr>
          <a:xfrm>
            <a:off x="4495800" y="1534000"/>
            <a:ext cx="513300" cy="513300"/>
          </a:xfrm>
          <a:prstGeom prst="ellipse">
            <a:avLst/>
          </a:pr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66"/>
          <p:cNvSpPr/>
          <p:nvPr/>
        </p:nvSpPr>
        <p:spPr>
          <a:xfrm>
            <a:off x="679050" y="1660250"/>
            <a:ext cx="234394" cy="260801"/>
          </a:xfrm>
          <a:custGeom>
            <a:rect b="b" l="l" r="r" t="t"/>
            <a:pathLst>
              <a:path extrusionOk="0" h="1045" w="941">
                <a:moveTo>
                  <a:pt x="833" y="105"/>
                </a:moveTo>
                <a:lnTo>
                  <a:pt x="616" y="105"/>
                </a:lnTo>
                <a:cubicBezTo>
                  <a:pt x="593" y="45"/>
                  <a:pt x="536" y="0"/>
                  <a:pt x="469" y="0"/>
                </a:cubicBezTo>
                <a:cubicBezTo>
                  <a:pt x="401" y="0"/>
                  <a:pt x="345" y="45"/>
                  <a:pt x="322" y="105"/>
                </a:cubicBezTo>
                <a:lnTo>
                  <a:pt x="105" y="105"/>
                </a:lnTo>
                <a:cubicBezTo>
                  <a:pt x="48" y="105"/>
                  <a:pt x="0" y="153"/>
                  <a:pt x="0" y="209"/>
                </a:cubicBezTo>
                <a:lnTo>
                  <a:pt x="0" y="940"/>
                </a:lnTo>
                <a:cubicBezTo>
                  <a:pt x="0" y="997"/>
                  <a:pt x="48" y="1044"/>
                  <a:pt x="105" y="1044"/>
                </a:cubicBezTo>
                <a:lnTo>
                  <a:pt x="836" y="1044"/>
                </a:lnTo>
                <a:cubicBezTo>
                  <a:pt x="892" y="1044"/>
                  <a:pt x="940" y="997"/>
                  <a:pt x="940" y="940"/>
                </a:cubicBezTo>
                <a:lnTo>
                  <a:pt x="940" y="209"/>
                </a:lnTo>
                <a:cubicBezTo>
                  <a:pt x="937" y="153"/>
                  <a:pt x="889" y="105"/>
                  <a:pt x="833" y="105"/>
                </a:cubicBezTo>
                <a:close/>
                <a:moveTo>
                  <a:pt x="466" y="105"/>
                </a:moveTo>
                <a:cubicBezTo>
                  <a:pt x="494" y="105"/>
                  <a:pt x="520" y="127"/>
                  <a:pt x="520" y="158"/>
                </a:cubicBezTo>
                <a:cubicBezTo>
                  <a:pt x="520" y="187"/>
                  <a:pt x="497" y="212"/>
                  <a:pt x="466" y="212"/>
                </a:cubicBezTo>
                <a:cubicBezTo>
                  <a:pt x="435" y="212"/>
                  <a:pt x="412" y="189"/>
                  <a:pt x="412" y="158"/>
                </a:cubicBezTo>
                <a:cubicBezTo>
                  <a:pt x="415" y="127"/>
                  <a:pt x="438" y="105"/>
                  <a:pt x="466" y="105"/>
                </a:cubicBezTo>
                <a:close/>
                <a:moveTo>
                  <a:pt x="362" y="836"/>
                </a:moveTo>
                <a:lnTo>
                  <a:pt x="153" y="627"/>
                </a:lnTo>
                <a:lnTo>
                  <a:pt x="226" y="553"/>
                </a:lnTo>
                <a:lnTo>
                  <a:pt x="362" y="689"/>
                </a:lnTo>
                <a:lnTo>
                  <a:pt x="706" y="345"/>
                </a:lnTo>
                <a:lnTo>
                  <a:pt x="779" y="418"/>
                </a:lnTo>
                <a:lnTo>
                  <a:pt x="362" y="836"/>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grpSp>
        <p:nvGrpSpPr>
          <p:cNvPr id="445" name="Google Shape;445;p66"/>
          <p:cNvGrpSpPr/>
          <p:nvPr/>
        </p:nvGrpSpPr>
        <p:grpSpPr>
          <a:xfrm>
            <a:off x="4605678" y="1676963"/>
            <a:ext cx="293543" cy="227362"/>
            <a:chOff x="420350" y="238125"/>
            <a:chExt cx="6779275" cy="5238750"/>
          </a:xfrm>
        </p:grpSpPr>
        <p:sp>
          <p:nvSpPr>
            <p:cNvPr id="446" name="Google Shape;446;p66"/>
            <p:cNvSpPr/>
            <p:nvPr/>
          </p:nvSpPr>
          <p:spPr>
            <a:xfrm>
              <a:off x="420350" y="238125"/>
              <a:ext cx="6779275" cy="5238750"/>
            </a:xfrm>
            <a:custGeom>
              <a:rect b="b" l="l" r="r" t="t"/>
              <a:pathLst>
                <a:path extrusionOk="0" h="209550" w="271171">
                  <a:moveTo>
                    <a:pt x="203423" y="24684"/>
                  </a:moveTo>
                  <a:lnTo>
                    <a:pt x="208928" y="24773"/>
                  </a:lnTo>
                  <a:lnTo>
                    <a:pt x="214433" y="25039"/>
                  </a:lnTo>
                  <a:lnTo>
                    <a:pt x="219938" y="25483"/>
                  </a:lnTo>
                  <a:lnTo>
                    <a:pt x="225443" y="26105"/>
                  </a:lnTo>
                  <a:lnTo>
                    <a:pt x="228107" y="26549"/>
                  </a:lnTo>
                  <a:lnTo>
                    <a:pt x="230859" y="26993"/>
                  </a:lnTo>
                  <a:lnTo>
                    <a:pt x="233523" y="27437"/>
                  </a:lnTo>
                  <a:lnTo>
                    <a:pt x="236187" y="28058"/>
                  </a:lnTo>
                  <a:lnTo>
                    <a:pt x="238762" y="28680"/>
                  </a:lnTo>
                  <a:lnTo>
                    <a:pt x="241426" y="29301"/>
                  </a:lnTo>
                  <a:lnTo>
                    <a:pt x="244001" y="30012"/>
                  </a:lnTo>
                  <a:lnTo>
                    <a:pt x="246576" y="30811"/>
                  </a:lnTo>
                  <a:lnTo>
                    <a:pt x="246576" y="172612"/>
                  </a:lnTo>
                  <a:lnTo>
                    <a:pt x="244001" y="171813"/>
                  </a:lnTo>
                  <a:lnTo>
                    <a:pt x="241426" y="171103"/>
                  </a:lnTo>
                  <a:lnTo>
                    <a:pt x="238762" y="170393"/>
                  </a:lnTo>
                  <a:lnTo>
                    <a:pt x="236187" y="169771"/>
                  </a:lnTo>
                  <a:lnTo>
                    <a:pt x="233523" y="169238"/>
                  </a:lnTo>
                  <a:lnTo>
                    <a:pt x="230859" y="168706"/>
                  </a:lnTo>
                  <a:lnTo>
                    <a:pt x="228107" y="168262"/>
                  </a:lnTo>
                  <a:lnTo>
                    <a:pt x="225443" y="167906"/>
                  </a:lnTo>
                  <a:lnTo>
                    <a:pt x="219938" y="167196"/>
                  </a:lnTo>
                  <a:lnTo>
                    <a:pt x="214433" y="166752"/>
                  </a:lnTo>
                  <a:lnTo>
                    <a:pt x="208928" y="166486"/>
                  </a:lnTo>
                  <a:lnTo>
                    <a:pt x="203423" y="166397"/>
                  </a:lnTo>
                  <a:lnTo>
                    <a:pt x="199338" y="166486"/>
                  </a:lnTo>
                  <a:lnTo>
                    <a:pt x="195165" y="166752"/>
                  </a:lnTo>
                  <a:lnTo>
                    <a:pt x="190814" y="167196"/>
                  </a:lnTo>
                  <a:lnTo>
                    <a:pt x="186286" y="167818"/>
                  </a:lnTo>
                  <a:lnTo>
                    <a:pt x="181757" y="168617"/>
                  </a:lnTo>
                  <a:lnTo>
                    <a:pt x="177140" y="169505"/>
                  </a:lnTo>
                  <a:lnTo>
                    <a:pt x="172523" y="170570"/>
                  </a:lnTo>
                  <a:lnTo>
                    <a:pt x="167906" y="171724"/>
                  </a:lnTo>
                  <a:lnTo>
                    <a:pt x="163289" y="173056"/>
                  </a:lnTo>
                  <a:lnTo>
                    <a:pt x="158849" y="174477"/>
                  </a:lnTo>
                  <a:lnTo>
                    <a:pt x="154498" y="175986"/>
                  </a:lnTo>
                  <a:lnTo>
                    <a:pt x="150236" y="177585"/>
                  </a:lnTo>
                  <a:lnTo>
                    <a:pt x="146241" y="179272"/>
                  </a:lnTo>
                  <a:lnTo>
                    <a:pt x="142422" y="181136"/>
                  </a:lnTo>
                  <a:lnTo>
                    <a:pt x="138871" y="183001"/>
                  </a:lnTo>
                  <a:lnTo>
                    <a:pt x="135586" y="184866"/>
                  </a:lnTo>
                  <a:lnTo>
                    <a:pt x="135586" y="43153"/>
                  </a:lnTo>
                  <a:lnTo>
                    <a:pt x="138871" y="41200"/>
                  </a:lnTo>
                  <a:lnTo>
                    <a:pt x="142422" y="39335"/>
                  </a:lnTo>
                  <a:lnTo>
                    <a:pt x="146241" y="37559"/>
                  </a:lnTo>
                  <a:lnTo>
                    <a:pt x="150236" y="35783"/>
                  </a:lnTo>
                  <a:lnTo>
                    <a:pt x="154498" y="34185"/>
                  </a:lnTo>
                  <a:lnTo>
                    <a:pt x="158849" y="32676"/>
                  </a:lnTo>
                  <a:lnTo>
                    <a:pt x="163289" y="31255"/>
                  </a:lnTo>
                  <a:lnTo>
                    <a:pt x="167906" y="29923"/>
                  </a:lnTo>
                  <a:lnTo>
                    <a:pt x="172523" y="28769"/>
                  </a:lnTo>
                  <a:lnTo>
                    <a:pt x="177140" y="27703"/>
                  </a:lnTo>
                  <a:lnTo>
                    <a:pt x="181757" y="26815"/>
                  </a:lnTo>
                  <a:lnTo>
                    <a:pt x="186286" y="26016"/>
                  </a:lnTo>
                  <a:lnTo>
                    <a:pt x="190814" y="25483"/>
                  </a:lnTo>
                  <a:lnTo>
                    <a:pt x="195165" y="25039"/>
                  </a:lnTo>
                  <a:lnTo>
                    <a:pt x="199338" y="24773"/>
                  </a:lnTo>
                  <a:lnTo>
                    <a:pt x="203423" y="24684"/>
                  </a:lnTo>
                  <a:close/>
                  <a:moveTo>
                    <a:pt x="67748" y="0"/>
                  </a:moveTo>
                  <a:lnTo>
                    <a:pt x="63220" y="89"/>
                  </a:lnTo>
                  <a:lnTo>
                    <a:pt x="58692" y="266"/>
                  </a:lnTo>
                  <a:lnTo>
                    <a:pt x="54163" y="533"/>
                  </a:lnTo>
                  <a:lnTo>
                    <a:pt x="49546" y="977"/>
                  </a:lnTo>
                  <a:lnTo>
                    <a:pt x="45018" y="1509"/>
                  </a:lnTo>
                  <a:lnTo>
                    <a:pt x="40489" y="2220"/>
                  </a:lnTo>
                  <a:lnTo>
                    <a:pt x="35961" y="3108"/>
                  </a:lnTo>
                  <a:lnTo>
                    <a:pt x="31610" y="4173"/>
                  </a:lnTo>
                  <a:lnTo>
                    <a:pt x="27259" y="5328"/>
                  </a:lnTo>
                  <a:lnTo>
                    <a:pt x="22908" y="6659"/>
                  </a:lnTo>
                  <a:lnTo>
                    <a:pt x="18824" y="8169"/>
                  </a:lnTo>
                  <a:lnTo>
                    <a:pt x="16782" y="8968"/>
                  </a:lnTo>
                  <a:lnTo>
                    <a:pt x="14739" y="9856"/>
                  </a:lnTo>
                  <a:lnTo>
                    <a:pt x="12786" y="10744"/>
                  </a:lnTo>
                  <a:lnTo>
                    <a:pt x="10833" y="11721"/>
                  </a:lnTo>
                  <a:lnTo>
                    <a:pt x="8879" y="12697"/>
                  </a:lnTo>
                  <a:lnTo>
                    <a:pt x="7015" y="13763"/>
                  </a:lnTo>
                  <a:lnTo>
                    <a:pt x="5239" y="14917"/>
                  </a:lnTo>
                  <a:lnTo>
                    <a:pt x="3463" y="16071"/>
                  </a:lnTo>
                  <a:lnTo>
                    <a:pt x="1687" y="17226"/>
                  </a:lnTo>
                  <a:lnTo>
                    <a:pt x="0" y="18469"/>
                  </a:lnTo>
                  <a:lnTo>
                    <a:pt x="0" y="199073"/>
                  </a:lnTo>
                  <a:lnTo>
                    <a:pt x="0" y="199694"/>
                  </a:lnTo>
                  <a:lnTo>
                    <a:pt x="89" y="200227"/>
                  </a:lnTo>
                  <a:lnTo>
                    <a:pt x="266" y="200760"/>
                  </a:lnTo>
                  <a:lnTo>
                    <a:pt x="533" y="201381"/>
                  </a:lnTo>
                  <a:lnTo>
                    <a:pt x="799" y="201914"/>
                  </a:lnTo>
                  <a:lnTo>
                    <a:pt x="1154" y="202358"/>
                  </a:lnTo>
                  <a:lnTo>
                    <a:pt x="1865" y="203335"/>
                  </a:lnTo>
                  <a:lnTo>
                    <a:pt x="2841" y="204134"/>
                  </a:lnTo>
                  <a:lnTo>
                    <a:pt x="3374" y="204400"/>
                  </a:lnTo>
                  <a:lnTo>
                    <a:pt x="3907" y="204755"/>
                  </a:lnTo>
                  <a:lnTo>
                    <a:pt x="4440" y="204933"/>
                  </a:lnTo>
                  <a:lnTo>
                    <a:pt x="4972" y="205110"/>
                  </a:lnTo>
                  <a:lnTo>
                    <a:pt x="5594" y="205199"/>
                  </a:lnTo>
                  <a:lnTo>
                    <a:pt x="6127" y="205288"/>
                  </a:lnTo>
                  <a:lnTo>
                    <a:pt x="6571" y="205199"/>
                  </a:lnTo>
                  <a:lnTo>
                    <a:pt x="7015" y="205110"/>
                  </a:lnTo>
                  <a:lnTo>
                    <a:pt x="7725" y="204933"/>
                  </a:lnTo>
                  <a:lnTo>
                    <a:pt x="8435" y="204755"/>
                  </a:lnTo>
                  <a:lnTo>
                    <a:pt x="8790" y="204666"/>
                  </a:lnTo>
                  <a:lnTo>
                    <a:pt x="9234" y="204666"/>
                  </a:lnTo>
                  <a:lnTo>
                    <a:pt x="12431" y="203157"/>
                  </a:lnTo>
                  <a:lnTo>
                    <a:pt x="15805" y="201736"/>
                  </a:lnTo>
                  <a:lnTo>
                    <a:pt x="19268" y="200404"/>
                  </a:lnTo>
                  <a:lnTo>
                    <a:pt x="22908" y="199161"/>
                  </a:lnTo>
                  <a:lnTo>
                    <a:pt x="26549" y="197918"/>
                  </a:lnTo>
                  <a:lnTo>
                    <a:pt x="30367" y="196853"/>
                  </a:lnTo>
                  <a:lnTo>
                    <a:pt x="34185" y="195787"/>
                  </a:lnTo>
                  <a:lnTo>
                    <a:pt x="38003" y="194810"/>
                  </a:lnTo>
                  <a:lnTo>
                    <a:pt x="41910" y="194011"/>
                  </a:lnTo>
                  <a:lnTo>
                    <a:pt x="45817" y="193212"/>
                  </a:lnTo>
                  <a:lnTo>
                    <a:pt x="49635" y="192591"/>
                  </a:lnTo>
                  <a:lnTo>
                    <a:pt x="53453" y="192058"/>
                  </a:lnTo>
                  <a:lnTo>
                    <a:pt x="57182" y="191614"/>
                  </a:lnTo>
                  <a:lnTo>
                    <a:pt x="60823" y="191348"/>
                  </a:lnTo>
                  <a:lnTo>
                    <a:pt x="64374" y="191170"/>
                  </a:lnTo>
                  <a:lnTo>
                    <a:pt x="67748" y="191081"/>
                  </a:lnTo>
                  <a:lnTo>
                    <a:pt x="72277" y="191170"/>
                  </a:lnTo>
                  <a:lnTo>
                    <a:pt x="76894" y="191348"/>
                  </a:lnTo>
                  <a:lnTo>
                    <a:pt x="81422" y="191614"/>
                  </a:lnTo>
                  <a:lnTo>
                    <a:pt x="86040" y="192058"/>
                  </a:lnTo>
                  <a:lnTo>
                    <a:pt x="90568" y="192591"/>
                  </a:lnTo>
                  <a:lnTo>
                    <a:pt x="95096" y="193390"/>
                  </a:lnTo>
                  <a:lnTo>
                    <a:pt x="99536" y="194189"/>
                  </a:lnTo>
                  <a:lnTo>
                    <a:pt x="103976" y="195254"/>
                  </a:lnTo>
                  <a:lnTo>
                    <a:pt x="108326" y="196409"/>
                  </a:lnTo>
                  <a:lnTo>
                    <a:pt x="112588" y="197741"/>
                  </a:lnTo>
                  <a:lnTo>
                    <a:pt x="116762" y="199250"/>
                  </a:lnTo>
                  <a:lnTo>
                    <a:pt x="118804" y="200049"/>
                  </a:lnTo>
                  <a:lnTo>
                    <a:pt x="120846" y="200937"/>
                  </a:lnTo>
                  <a:lnTo>
                    <a:pt x="122799" y="201825"/>
                  </a:lnTo>
                  <a:lnTo>
                    <a:pt x="124753" y="202802"/>
                  </a:lnTo>
                  <a:lnTo>
                    <a:pt x="126618" y="203867"/>
                  </a:lnTo>
                  <a:lnTo>
                    <a:pt x="128482" y="204844"/>
                  </a:lnTo>
                  <a:lnTo>
                    <a:pt x="130347" y="205998"/>
                  </a:lnTo>
                  <a:lnTo>
                    <a:pt x="132123" y="207153"/>
                  </a:lnTo>
                  <a:lnTo>
                    <a:pt x="133898" y="208307"/>
                  </a:lnTo>
                  <a:lnTo>
                    <a:pt x="135586" y="209550"/>
                  </a:lnTo>
                  <a:lnTo>
                    <a:pt x="138871" y="207597"/>
                  </a:lnTo>
                  <a:lnTo>
                    <a:pt x="142422" y="205732"/>
                  </a:lnTo>
                  <a:lnTo>
                    <a:pt x="146241" y="203956"/>
                  </a:lnTo>
                  <a:lnTo>
                    <a:pt x="150236" y="202269"/>
                  </a:lnTo>
                  <a:lnTo>
                    <a:pt x="154498" y="200671"/>
                  </a:lnTo>
                  <a:lnTo>
                    <a:pt x="158849" y="199073"/>
                  </a:lnTo>
                  <a:lnTo>
                    <a:pt x="163289" y="197652"/>
                  </a:lnTo>
                  <a:lnTo>
                    <a:pt x="167906" y="196409"/>
                  </a:lnTo>
                  <a:lnTo>
                    <a:pt x="172523" y="195166"/>
                  </a:lnTo>
                  <a:lnTo>
                    <a:pt x="177140" y="194189"/>
                  </a:lnTo>
                  <a:lnTo>
                    <a:pt x="181757" y="193212"/>
                  </a:lnTo>
                  <a:lnTo>
                    <a:pt x="186286" y="192502"/>
                  </a:lnTo>
                  <a:lnTo>
                    <a:pt x="190814" y="191880"/>
                  </a:lnTo>
                  <a:lnTo>
                    <a:pt x="195165" y="191436"/>
                  </a:lnTo>
                  <a:lnTo>
                    <a:pt x="199338" y="191170"/>
                  </a:lnTo>
                  <a:lnTo>
                    <a:pt x="203423" y="191081"/>
                  </a:lnTo>
                  <a:lnTo>
                    <a:pt x="207241" y="191081"/>
                  </a:lnTo>
                  <a:lnTo>
                    <a:pt x="211059" y="191259"/>
                  </a:lnTo>
                  <a:lnTo>
                    <a:pt x="214877" y="191436"/>
                  </a:lnTo>
                  <a:lnTo>
                    <a:pt x="218695" y="191792"/>
                  </a:lnTo>
                  <a:lnTo>
                    <a:pt x="222513" y="192235"/>
                  </a:lnTo>
                  <a:lnTo>
                    <a:pt x="226331" y="192768"/>
                  </a:lnTo>
                  <a:lnTo>
                    <a:pt x="230060" y="193390"/>
                  </a:lnTo>
                  <a:lnTo>
                    <a:pt x="233790" y="194100"/>
                  </a:lnTo>
                  <a:lnTo>
                    <a:pt x="237519" y="194899"/>
                  </a:lnTo>
                  <a:lnTo>
                    <a:pt x="241159" y="195876"/>
                  </a:lnTo>
                  <a:lnTo>
                    <a:pt x="244800" y="196941"/>
                  </a:lnTo>
                  <a:lnTo>
                    <a:pt x="248351" y="198096"/>
                  </a:lnTo>
                  <a:lnTo>
                    <a:pt x="251903" y="199428"/>
                  </a:lnTo>
                  <a:lnTo>
                    <a:pt x="255277" y="200848"/>
                  </a:lnTo>
                  <a:lnTo>
                    <a:pt x="258651" y="202358"/>
                  </a:lnTo>
                  <a:lnTo>
                    <a:pt x="261937" y="204045"/>
                  </a:lnTo>
                  <a:lnTo>
                    <a:pt x="262736" y="204400"/>
                  </a:lnTo>
                  <a:lnTo>
                    <a:pt x="263446" y="204578"/>
                  </a:lnTo>
                  <a:lnTo>
                    <a:pt x="264156" y="204666"/>
                  </a:lnTo>
                  <a:lnTo>
                    <a:pt x="265044" y="204666"/>
                  </a:lnTo>
                  <a:lnTo>
                    <a:pt x="265577" y="204578"/>
                  </a:lnTo>
                  <a:lnTo>
                    <a:pt x="266199" y="204489"/>
                  </a:lnTo>
                  <a:lnTo>
                    <a:pt x="266731" y="204311"/>
                  </a:lnTo>
                  <a:lnTo>
                    <a:pt x="267264" y="204134"/>
                  </a:lnTo>
                  <a:lnTo>
                    <a:pt x="267797" y="203867"/>
                  </a:lnTo>
                  <a:lnTo>
                    <a:pt x="268330" y="203512"/>
                  </a:lnTo>
                  <a:lnTo>
                    <a:pt x="269306" y="202713"/>
                  </a:lnTo>
                  <a:lnTo>
                    <a:pt x="270017" y="201736"/>
                  </a:lnTo>
                  <a:lnTo>
                    <a:pt x="270372" y="201292"/>
                  </a:lnTo>
                  <a:lnTo>
                    <a:pt x="270638" y="200760"/>
                  </a:lnTo>
                  <a:lnTo>
                    <a:pt x="270905" y="200138"/>
                  </a:lnTo>
                  <a:lnTo>
                    <a:pt x="271082" y="199605"/>
                  </a:lnTo>
                  <a:lnTo>
                    <a:pt x="271171" y="199073"/>
                  </a:lnTo>
                  <a:lnTo>
                    <a:pt x="271171" y="198451"/>
                  </a:lnTo>
                  <a:lnTo>
                    <a:pt x="271171" y="18469"/>
                  </a:lnTo>
                  <a:lnTo>
                    <a:pt x="268418" y="16515"/>
                  </a:lnTo>
                  <a:lnTo>
                    <a:pt x="265488" y="14651"/>
                  </a:lnTo>
                  <a:lnTo>
                    <a:pt x="262558" y="12964"/>
                  </a:lnTo>
                  <a:lnTo>
                    <a:pt x="259539" y="11365"/>
                  </a:lnTo>
                  <a:lnTo>
                    <a:pt x="256432" y="9945"/>
                  </a:lnTo>
                  <a:lnTo>
                    <a:pt x="253235" y="8613"/>
                  </a:lnTo>
                  <a:lnTo>
                    <a:pt x="249950" y="7370"/>
                  </a:lnTo>
                  <a:lnTo>
                    <a:pt x="246576" y="6127"/>
                  </a:lnTo>
                  <a:lnTo>
                    <a:pt x="243912" y="5328"/>
                  </a:lnTo>
                  <a:lnTo>
                    <a:pt x="241337" y="4617"/>
                  </a:lnTo>
                  <a:lnTo>
                    <a:pt x="238673" y="3996"/>
                  </a:lnTo>
                  <a:lnTo>
                    <a:pt x="236009" y="3374"/>
                  </a:lnTo>
                  <a:lnTo>
                    <a:pt x="233346" y="2841"/>
                  </a:lnTo>
                  <a:lnTo>
                    <a:pt x="230682" y="2309"/>
                  </a:lnTo>
                  <a:lnTo>
                    <a:pt x="225266" y="1421"/>
                  </a:lnTo>
                  <a:lnTo>
                    <a:pt x="219760" y="799"/>
                  </a:lnTo>
                  <a:lnTo>
                    <a:pt x="214255" y="355"/>
                  </a:lnTo>
                  <a:lnTo>
                    <a:pt x="208839" y="89"/>
                  </a:lnTo>
                  <a:lnTo>
                    <a:pt x="203423" y="0"/>
                  </a:lnTo>
                  <a:lnTo>
                    <a:pt x="198894" y="89"/>
                  </a:lnTo>
                  <a:lnTo>
                    <a:pt x="194277" y="266"/>
                  </a:lnTo>
                  <a:lnTo>
                    <a:pt x="189749" y="533"/>
                  </a:lnTo>
                  <a:lnTo>
                    <a:pt x="185131" y="977"/>
                  </a:lnTo>
                  <a:lnTo>
                    <a:pt x="180603" y="1509"/>
                  </a:lnTo>
                  <a:lnTo>
                    <a:pt x="176075" y="2220"/>
                  </a:lnTo>
                  <a:lnTo>
                    <a:pt x="171635" y="3108"/>
                  </a:lnTo>
                  <a:lnTo>
                    <a:pt x="167195" y="4173"/>
                  </a:lnTo>
                  <a:lnTo>
                    <a:pt x="162845" y="5328"/>
                  </a:lnTo>
                  <a:lnTo>
                    <a:pt x="158583" y="6659"/>
                  </a:lnTo>
                  <a:lnTo>
                    <a:pt x="154409" y="8169"/>
                  </a:lnTo>
                  <a:lnTo>
                    <a:pt x="152367" y="8968"/>
                  </a:lnTo>
                  <a:lnTo>
                    <a:pt x="150325" y="9856"/>
                  </a:lnTo>
                  <a:lnTo>
                    <a:pt x="148372" y="10744"/>
                  </a:lnTo>
                  <a:lnTo>
                    <a:pt x="146418" y="11721"/>
                  </a:lnTo>
                  <a:lnTo>
                    <a:pt x="144554" y="12697"/>
                  </a:lnTo>
                  <a:lnTo>
                    <a:pt x="142689" y="13763"/>
                  </a:lnTo>
                  <a:lnTo>
                    <a:pt x="140824" y="14917"/>
                  </a:lnTo>
                  <a:lnTo>
                    <a:pt x="139048" y="16071"/>
                  </a:lnTo>
                  <a:lnTo>
                    <a:pt x="137273" y="17226"/>
                  </a:lnTo>
                  <a:lnTo>
                    <a:pt x="135586" y="18469"/>
                  </a:lnTo>
                  <a:lnTo>
                    <a:pt x="133898" y="17226"/>
                  </a:lnTo>
                  <a:lnTo>
                    <a:pt x="132123" y="16071"/>
                  </a:lnTo>
                  <a:lnTo>
                    <a:pt x="130347" y="14917"/>
                  </a:lnTo>
                  <a:lnTo>
                    <a:pt x="128482" y="13763"/>
                  </a:lnTo>
                  <a:lnTo>
                    <a:pt x="126618" y="12697"/>
                  </a:lnTo>
                  <a:lnTo>
                    <a:pt x="124753" y="11721"/>
                  </a:lnTo>
                  <a:lnTo>
                    <a:pt x="122799" y="10744"/>
                  </a:lnTo>
                  <a:lnTo>
                    <a:pt x="120846" y="9856"/>
                  </a:lnTo>
                  <a:lnTo>
                    <a:pt x="118804" y="8968"/>
                  </a:lnTo>
                  <a:lnTo>
                    <a:pt x="116762" y="8169"/>
                  </a:lnTo>
                  <a:lnTo>
                    <a:pt x="112588" y="6659"/>
                  </a:lnTo>
                  <a:lnTo>
                    <a:pt x="108326" y="5328"/>
                  </a:lnTo>
                  <a:lnTo>
                    <a:pt x="103976" y="4173"/>
                  </a:lnTo>
                  <a:lnTo>
                    <a:pt x="99536" y="3108"/>
                  </a:lnTo>
                  <a:lnTo>
                    <a:pt x="95096" y="2220"/>
                  </a:lnTo>
                  <a:lnTo>
                    <a:pt x="90568" y="1509"/>
                  </a:lnTo>
                  <a:lnTo>
                    <a:pt x="86040" y="977"/>
                  </a:lnTo>
                  <a:lnTo>
                    <a:pt x="81422" y="533"/>
                  </a:lnTo>
                  <a:lnTo>
                    <a:pt x="76894" y="266"/>
                  </a:lnTo>
                  <a:lnTo>
                    <a:pt x="72277" y="89"/>
                  </a:lnTo>
                  <a:lnTo>
                    <a:pt x="677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66"/>
            <p:cNvSpPr/>
            <p:nvPr/>
          </p:nvSpPr>
          <p:spPr>
            <a:xfrm>
              <a:off x="4118525" y="1625500"/>
              <a:ext cx="2157675" cy="765850"/>
            </a:xfrm>
            <a:custGeom>
              <a:rect b="b" l="l" r="r" t="t"/>
              <a:pathLst>
                <a:path extrusionOk="0" h="30634" w="86307">
                  <a:moveTo>
                    <a:pt x="51589" y="0"/>
                  </a:moveTo>
                  <a:lnTo>
                    <a:pt x="47682" y="178"/>
                  </a:lnTo>
                  <a:lnTo>
                    <a:pt x="43864" y="355"/>
                  </a:lnTo>
                  <a:lnTo>
                    <a:pt x="40135" y="622"/>
                  </a:lnTo>
                  <a:lnTo>
                    <a:pt x="36405" y="977"/>
                  </a:lnTo>
                  <a:lnTo>
                    <a:pt x="32765" y="1421"/>
                  </a:lnTo>
                  <a:lnTo>
                    <a:pt x="29213" y="1954"/>
                  </a:lnTo>
                  <a:lnTo>
                    <a:pt x="25662" y="2575"/>
                  </a:lnTo>
                  <a:lnTo>
                    <a:pt x="22199" y="3286"/>
                  </a:lnTo>
                  <a:lnTo>
                    <a:pt x="18825" y="3996"/>
                  </a:lnTo>
                  <a:lnTo>
                    <a:pt x="15539" y="4884"/>
                  </a:lnTo>
                  <a:lnTo>
                    <a:pt x="12254" y="5772"/>
                  </a:lnTo>
                  <a:lnTo>
                    <a:pt x="9057" y="6748"/>
                  </a:lnTo>
                  <a:lnTo>
                    <a:pt x="5950" y="7814"/>
                  </a:lnTo>
                  <a:lnTo>
                    <a:pt x="2931" y="8968"/>
                  </a:lnTo>
                  <a:lnTo>
                    <a:pt x="1" y="10211"/>
                  </a:lnTo>
                  <a:lnTo>
                    <a:pt x="1" y="30634"/>
                  </a:lnTo>
                  <a:lnTo>
                    <a:pt x="2664" y="29213"/>
                  </a:lnTo>
                  <a:lnTo>
                    <a:pt x="5417" y="27881"/>
                  </a:lnTo>
                  <a:lnTo>
                    <a:pt x="8347" y="26638"/>
                  </a:lnTo>
                  <a:lnTo>
                    <a:pt x="11455" y="25395"/>
                  </a:lnTo>
                  <a:lnTo>
                    <a:pt x="14563" y="24329"/>
                  </a:lnTo>
                  <a:lnTo>
                    <a:pt x="17848" y="23353"/>
                  </a:lnTo>
                  <a:lnTo>
                    <a:pt x="21133" y="22465"/>
                  </a:lnTo>
                  <a:lnTo>
                    <a:pt x="24596" y="21577"/>
                  </a:lnTo>
                  <a:lnTo>
                    <a:pt x="28148" y="20866"/>
                  </a:lnTo>
                  <a:lnTo>
                    <a:pt x="31788" y="20245"/>
                  </a:lnTo>
                  <a:lnTo>
                    <a:pt x="35606" y="19712"/>
                  </a:lnTo>
                  <a:lnTo>
                    <a:pt x="39424" y="19268"/>
                  </a:lnTo>
                  <a:lnTo>
                    <a:pt x="43331" y="18913"/>
                  </a:lnTo>
                  <a:lnTo>
                    <a:pt x="47238" y="18647"/>
                  </a:lnTo>
                  <a:lnTo>
                    <a:pt x="51322" y="18469"/>
                  </a:lnTo>
                  <a:lnTo>
                    <a:pt x="59491" y="18469"/>
                  </a:lnTo>
                  <a:lnTo>
                    <a:pt x="63487" y="18647"/>
                  </a:lnTo>
                  <a:lnTo>
                    <a:pt x="67483" y="18913"/>
                  </a:lnTo>
                  <a:lnTo>
                    <a:pt x="71389" y="19268"/>
                  </a:lnTo>
                  <a:lnTo>
                    <a:pt x="75207" y="19712"/>
                  </a:lnTo>
                  <a:lnTo>
                    <a:pt x="79026" y="20245"/>
                  </a:lnTo>
                  <a:lnTo>
                    <a:pt x="82666" y="20955"/>
                  </a:lnTo>
                  <a:lnTo>
                    <a:pt x="86307" y="21666"/>
                  </a:lnTo>
                  <a:lnTo>
                    <a:pt x="86307" y="2930"/>
                  </a:lnTo>
                  <a:lnTo>
                    <a:pt x="82577" y="2309"/>
                  </a:lnTo>
                  <a:lnTo>
                    <a:pt x="78848" y="1687"/>
                  </a:lnTo>
                  <a:lnTo>
                    <a:pt x="75030" y="1155"/>
                  </a:lnTo>
                  <a:lnTo>
                    <a:pt x="71212" y="711"/>
                  </a:lnTo>
                  <a:lnTo>
                    <a:pt x="67305" y="444"/>
                  </a:lnTo>
                  <a:lnTo>
                    <a:pt x="63398" y="178"/>
                  </a:lnTo>
                  <a:lnTo>
                    <a:pt x="594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66"/>
            <p:cNvSpPr/>
            <p:nvPr/>
          </p:nvSpPr>
          <p:spPr>
            <a:xfrm>
              <a:off x="4118525" y="2444600"/>
              <a:ext cx="2157675" cy="768075"/>
            </a:xfrm>
            <a:custGeom>
              <a:rect b="b" l="l" r="r" t="t"/>
              <a:pathLst>
                <a:path extrusionOk="0" h="30723" w="86307">
                  <a:moveTo>
                    <a:pt x="51589" y="1"/>
                  </a:moveTo>
                  <a:lnTo>
                    <a:pt x="47682" y="178"/>
                  </a:lnTo>
                  <a:lnTo>
                    <a:pt x="43864" y="356"/>
                  </a:lnTo>
                  <a:lnTo>
                    <a:pt x="40135" y="711"/>
                  </a:lnTo>
                  <a:lnTo>
                    <a:pt x="36405" y="1066"/>
                  </a:lnTo>
                  <a:lnTo>
                    <a:pt x="32765" y="1510"/>
                  </a:lnTo>
                  <a:lnTo>
                    <a:pt x="29213" y="2043"/>
                  </a:lnTo>
                  <a:lnTo>
                    <a:pt x="25662" y="2664"/>
                  </a:lnTo>
                  <a:lnTo>
                    <a:pt x="22199" y="3375"/>
                  </a:lnTo>
                  <a:lnTo>
                    <a:pt x="18825" y="4085"/>
                  </a:lnTo>
                  <a:lnTo>
                    <a:pt x="15539" y="4973"/>
                  </a:lnTo>
                  <a:lnTo>
                    <a:pt x="12254" y="5861"/>
                  </a:lnTo>
                  <a:lnTo>
                    <a:pt x="9057" y="6838"/>
                  </a:lnTo>
                  <a:lnTo>
                    <a:pt x="5950" y="7903"/>
                  </a:lnTo>
                  <a:lnTo>
                    <a:pt x="2931" y="9057"/>
                  </a:lnTo>
                  <a:lnTo>
                    <a:pt x="1" y="10212"/>
                  </a:lnTo>
                  <a:lnTo>
                    <a:pt x="1" y="30723"/>
                  </a:lnTo>
                  <a:lnTo>
                    <a:pt x="2664" y="29213"/>
                  </a:lnTo>
                  <a:lnTo>
                    <a:pt x="5417" y="27881"/>
                  </a:lnTo>
                  <a:lnTo>
                    <a:pt x="8347" y="26638"/>
                  </a:lnTo>
                  <a:lnTo>
                    <a:pt x="11455" y="25484"/>
                  </a:lnTo>
                  <a:lnTo>
                    <a:pt x="14563" y="24330"/>
                  </a:lnTo>
                  <a:lnTo>
                    <a:pt x="17848" y="23353"/>
                  </a:lnTo>
                  <a:lnTo>
                    <a:pt x="21133" y="22465"/>
                  </a:lnTo>
                  <a:lnTo>
                    <a:pt x="24596" y="21666"/>
                  </a:lnTo>
                  <a:lnTo>
                    <a:pt x="28148" y="20867"/>
                  </a:lnTo>
                  <a:lnTo>
                    <a:pt x="31788" y="20245"/>
                  </a:lnTo>
                  <a:lnTo>
                    <a:pt x="35606" y="19713"/>
                  </a:lnTo>
                  <a:lnTo>
                    <a:pt x="39424" y="19269"/>
                  </a:lnTo>
                  <a:lnTo>
                    <a:pt x="43331" y="18913"/>
                  </a:lnTo>
                  <a:lnTo>
                    <a:pt x="47238" y="18647"/>
                  </a:lnTo>
                  <a:lnTo>
                    <a:pt x="51322" y="18558"/>
                  </a:lnTo>
                  <a:lnTo>
                    <a:pt x="55496" y="18469"/>
                  </a:lnTo>
                  <a:lnTo>
                    <a:pt x="59491" y="18558"/>
                  </a:lnTo>
                  <a:lnTo>
                    <a:pt x="63487" y="18736"/>
                  </a:lnTo>
                  <a:lnTo>
                    <a:pt x="67483" y="18913"/>
                  </a:lnTo>
                  <a:lnTo>
                    <a:pt x="71389" y="19269"/>
                  </a:lnTo>
                  <a:lnTo>
                    <a:pt x="75207" y="19801"/>
                  </a:lnTo>
                  <a:lnTo>
                    <a:pt x="79026" y="20334"/>
                  </a:lnTo>
                  <a:lnTo>
                    <a:pt x="82666" y="20956"/>
                  </a:lnTo>
                  <a:lnTo>
                    <a:pt x="86307" y="21666"/>
                  </a:lnTo>
                  <a:lnTo>
                    <a:pt x="86307" y="2931"/>
                  </a:lnTo>
                  <a:lnTo>
                    <a:pt x="82577" y="2309"/>
                  </a:lnTo>
                  <a:lnTo>
                    <a:pt x="78848" y="1688"/>
                  </a:lnTo>
                  <a:lnTo>
                    <a:pt x="75030" y="1244"/>
                  </a:lnTo>
                  <a:lnTo>
                    <a:pt x="71212" y="800"/>
                  </a:lnTo>
                  <a:lnTo>
                    <a:pt x="67305" y="445"/>
                  </a:lnTo>
                  <a:lnTo>
                    <a:pt x="63398" y="178"/>
                  </a:lnTo>
                  <a:lnTo>
                    <a:pt x="59403" y="89"/>
                  </a:lnTo>
                  <a:lnTo>
                    <a:pt x="554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66"/>
            <p:cNvSpPr/>
            <p:nvPr/>
          </p:nvSpPr>
          <p:spPr>
            <a:xfrm>
              <a:off x="4118525" y="3268150"/>
              <a:ext cx="2157675" cy="765850"/>
            </a:xfrm>
            <a:custGeom>
              <a:rect b="b" l="l" r="r" t="t"/>
              <a:pathLst>
                <a:path extrusionOk="0" h="30634" w="86307">
                  <a:moveTo>
                    <a:pt x="51589" y="1"/>
                  </a:moveTo>
                  <a:lnTo>
                    <a:pt x="47682" y="178"/>
                  </a:lnTo>
                  <a:lnTo>
                    <a:pt x="43864" y="356"/>
                  </a:lnTo>
                  <a:lnTo>
                    <a:pt x="40135" y="622"/>
                  </a:lnTo>
                  <a:lnTo>
                    <a:pt x="36405" y="977"/>
                  </a:lnTo>
                  <a:lnTo>
                    <a:pt x="32765" y="1421"/>
                  </a:lnTo>
                  <a:lnTo>
                    <a:pt x="29213" y="1954"/>
                  </a:lnTo>
                  <a:lnTo>
                    <a:pt x="25662" y="2576"/>
                  </a:lnTo>
                  <a:lnTo>
                    <a:pt x="22199" y="3286"/>
                  </a:lnTo>
                  <a:lnTo>
                    <a:pt x="18825" y="3996"/>
                  </a:lnTo>
                  <a:lnTo>
                    <a:pt x="15539" y="4884"/>
                  </a:lnTo>
                  <a:lnTo>
                    <a:pt x="12254" y="5772"/>
                  </a:lnTo>
                  <a:lnTo>
                    <a:pt x="9057" y="6749"/>
                  </a:lnTo>
                  <a:lnTo>
                    <a:pt x="5950" y="7814"/>
                  </a:lnTo>
                  <a:lnTo>
                    <a:pt x="2931" y="8969"/>
                  </a:lnTo>
                  <a:lnTo>
                    <a:pt x="1" y="10212"/>
                  </a:lnTo>
                  <a:lnTo>
                    <a:pt x="1" y="30634"/>
                  </a:lnTo>
                  <a:lnTo>
                    <a:pt x="2664" y="29213"/>
                  </a:lnTo>
                  <a:lnTo>
                    <a:pt x="5417" y="27881"/>
                  </a:lnTo>
                  <a:lnTo>
                    <a:pt x="8347" y="26638"/>
                  </a:lnTo>
                  <a:lnTo>
                    <a:pt x="11455" y="25395"/>
                  </a:lnTo>
                  <a:lnTo>
                    <a:pt x="14563" y="24330"/>
                  </a:lnTo>
                  <a:lnTo>
                    <a:pt x="17848" y="23353"/>
                  </a:lnTo>
                  <a:lnTo>
                    <a:pt x="21133" y="22465"/>
                  </a:lnTo>
                  <a:lnTo>
                    <a:pt x="24596" y="21577"/>
                  </a:lnTo>
                  <a:lnTo>
                    <a:pt x="28148" y="20867"/>
                  </a:lnTo>
                  <a:lnTo>
                    <a:pt x="31788" y="20245"/>
                  </a:lnTo>
                  <a:lnTo>
                    <a:pt x="35606" y="19713"/>
                  </a:lnTo>
                  <a:lnTo>
                    <a:pt x="39424" y="19269"/>
                  </a:lnTo>
                  <a:lnTo>
                    <a:pt x="43331" y="18913"/>
                  </a:lnTo>
                  <a:lnTo>
                    <a:pt x="47238" y="18647"/>
                  </a:lnTo>
                  <a:lnTo>
                    <a:pt x="51322" y="18469"/>
                  </a:lnTo>
                  <a:lnTo>
                    <a:pt x="55496" y="18469"/>
                  </a:lnTo>
                  <a:lnTo>
                    <a:pt x="59491" y="18558"/>
                  </a:lnTo>
                  <a:lnTo>
                    <a:pt x="63487" y="18647"/>
                  </a:lnTo>
                  <a:lnTo>
                    <a:pt x="67483" y="18913"/>
                  </a:lnTo>
                  <a:lnTo>
                    <a:pt x="71389" y="19269"/>
                  </a:lnTo>
                  <a:lnTo>
                    <a:pt x="75207" y="19713"/>
                  </a:lnTo>
                  <a:lnTo>
                    <a:pt x="79026" y="20245"/>
                  </a:lnTo>
                  <a:lnTo>
                    <a:pt x="82666" y="20956"/>
                  </a:lnTo>
                  <a:lnTo>
                    <a:pt x="86307" y="21666"/>
                  </a:lnTo>
                  <a:lnTo>
                    <a:pt x="86307" y="2931"/>
                  </a:lnTo>
                  <a:lnTo>
                    <a:pt x="82577" y="2220"/>
                  </a:lnTo>
                  <a:lnTo>
                    <a:pt x="78848" y="1599"/>
                  </a:lnTo>
                  <a:lnTo>
                    <a:pt x="75030" y="1155"/>
                  </a:lnTo>
                  <a:lnTo>
                    <a:pt x="71212" y="711"/>
                  </a:lnTo>
                  <a:lnTo>
                    <a:pt x="67305" y="356"/>
                  </a:lnTo>
                  <a:lnTo>
                    <a:pt x="63398" y="178"/>
                  </a:lnTo>
                  <a:lnTo>
                    <a:pt x="594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66"/>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67"/>
          <p:cNvSpPr txBox="1"/>
          <p:nvPr/>
        </p:nvSpPr>
        <p:spPr>
          <a:xfrm>
            <a:off x="517675" y="524338"/>
            <a:ext cx="4931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Next steps</a:t>
            </a:r>
            <a:endParaRPr sz="2400">
              <a:solidFill>
                <a:srgbClr val="5F6368"/>
              </a:solidFill>
              <a:latin typeface="Open Sans"/>
              <a:ea typeface="Open Sans"/>
              <a:cs typeface="Open Sans"/>
              <a:sym typeface="Open Sans"/>
            </a:endParaRPr>
          </a:p>
        </p:txBody>
      </p:sp>
      <p:sp>
        <p:nvSpPr>
          <p:cNvPr id="456" name="Google Shape;456;p67"/>
          <p:cNvSpPr/>
          <p:nvPr/>
        </p:nvSpPr>
        <p:spPr>
          <a:xfrm>
            <a:off x="5176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67"/>
          <p:cNvSpPr txBox="1"/>
          <p:nvPr/>
        </p:nvSpPr>
        <p:spPr>
          <a:xfrm>
            <a:off x="711325" y="1917800"/>
            <a:ext cx="2049000" cy="2493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 I would work on optimizing the app's performance and integrating more personalized features to enhance user engagement. This would ensure a more seamless, user-friendly experience that evolves with user needs.</a:t>
            </a:r>
            <a:endParaRPr sz="1200"/>
          </a:p>
        </p:txBody>
      </p:sp>
      <p:sp>
        <p:nvSpPr>
          <p:cNvPr id="458" name="Google Shape;458;p67"/>
          <p:cNvSpPr/>
          <p:nvPr/>
        </p:nvSpPr>
        <p:spPr>
          <a:xfrm>
            <a:off x="31752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7"/>
          <p:cNvSpPr txBox="1"/>
          <p:nvPr/>
        </p:nvSpPr>
        <p:spPr>
          <a:xfrm>
            <a:off x="3368925" y="1917800"/>
            <a:ext cx="2049000" cy="2281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rgbClr val="5F6368"/>
                </a:solidFill>
                <a:latin typeface="Open Sans"/>
                <a:ea typeface="Open Sans"/>
                <a:cs typeface="Open Sans"/>
                <a:sym typeface="Open Sans"/>
              </a:rPr>
              <a:t>The next steps would involve conducting further user testing to gather more feedback and identify any remaining pain points. Based on this, I would refine the design to ensure it meets the needs of all users</a:t>
            </a:r>
            <a:r>
              <a:rPr lang="en" sz="1200">
                <a:solidFill>
                  <a:srgbClr val="5F6368"/>
                </a:solidFill>
                <a:latin typeface="Open Sans"/>
                <a:ea typeface="Open Sans"/>
                <a:cs typeface="Open Sans"/>
                <a:sym typeface="Open Sans"/>
              </a:rPr>
              <a:t>.</a:t>
            </a:r>
            <a:endParaRPr sz="1200"/>
          </a:p>
        </p:txBody>
      </p:sp>
      <p:sp>
        <p:nvSpPr>
          <p:cNvPr id="460" name="Google Shape;460;p67"/>
          <p:cNvSpPr/>
          <p:nvPr/>
        </p:nvSpPr>
        <p:spPr>
          <a:xfrm>
            <a:off x="58328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67"/>
          <p:cNvSpPr txBox="1"/>
          <p:nvPr/>
        </p:nvSpPr>
        <p:spPr>
          <a:xfrm>
            <a:off x="5947025" y="1917800"/>
            <a:ext cx="2217300" cy="2493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rgbClr val="5F6368"/>
                </a:solidFill>
                <a:latin typeface="Open Sans"/>
                <a:ea typeface="Open Sans"/>
                <a:cs typeface="Open Sans"/>
                <a:sym typeface="Open Sans"/>
              </a:rPr>
              <a:t>I will focus on expanding the app’s accessibility features, such as voice navigation or customizable text sizes, to ensure it is inclusive for users with different needs. This would help improve the app's usability for a wider range of people and align with inclusive design principles.</a:t>
            </a:r>
            <a:endParaRPr sz="1200"/>
          </a:p>
        </p:txBody>
      </p:sp>
      <p:sp>
        <p:nvSpPr>
          <p:cNvPr id="462" name="Google Shape;462;p67"/>
          <p:cNvSpPr/>
          <p:nvPr/>
        </p:nvSpPr>
        <p:spPr>
          <a:xfrm>
            <a:off x="1479175" y="1187633"/>
            <a:ext cx="513300" cy="513300"/>
          </a:xfrm>
          <a:prstGeom prst="ellipse">
            <a:avLst/>
          </a:prstGeom>
          <a:solidFill>
            <a:srgbClr val="5F6368"/>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463" name="Google Shape;463;p67"/>
          <p:cNvSpPr/>
          <p:nvPr/>
        </p:nvSpPr>
        <p:spPr>
          <a:xfrm>
            <a:off x="4136775" y="1187633"/>
            <a:ext cx="513300" cy="513300"/>
          </a:xfrm>
          <a:prstGeom prst="ellipse">
            <a:avLst/>
          </a:prstGeom>
          <a:solidFill>
            <a:srgbClr val="5F6368"/>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464" name="Google Shape;464;p67"/>
          <p:cNvSpPr/>
          <p:nvPr/>
        </p:nvSpPr>
        <p:spPr>
          <a:xfrm>
            <a:off x="6794375" y="1187633"/>
            <a:ext cx="513300" cy="513300"/>
          </a:xfrm>
          <a:prstGeom prst="ellipse">
            <a:avLst/>
          </a:prstGeom>
          <a:solidFill>
            <a:srgbClr val="5F6368"/>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
        <p:nvSpPr>
          <p:cNvPr id="465" name="Google Shape;465;p67"/>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68"/>
          <p:cNvSpPr txBox="1"/>
          <p:nvPr/>
        </p:nvSpPr>
        <p:spPr>
          <a:xfrm>
            <a:off x="517675" y="524338"/>
            <a:ext cx="4931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Let’s connect!</a:t>
            </a:r>
            <a:endParaRPr sz="2400">
              <a:solidFill>
                <a:srgbClr val="5F6368"/>
              </a:solidFill>
              <a:latin typeface="Open Sans"/>
              <a:ea typeface="Open Sans"/>
              <a:cs typeface="Open Sans"/>
              <a:sym typeface="Open Sans"/>
            </a:endParaRPr>
          </a:p>
        </p:txBody>
      </p:sp>
      <p:sp>
        <p:nvSpPr>
          <p:cNvPr id="471" name="Google Shape;471;p68"/>
          <p:cNvSpPr txBox="1"/>
          <p:nvPr/>
        </p:nvSpPr>
        <p:spPr>
          <a:xfrm>
            <a:off x="3064600" y="-1016100"/>
            <a:ext cx="65094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a:solidFill>
                  <a:srgbClr val="5F6368"/>
                </a:solidFill>
                <a:latin typeface="Open Sans"/>
                <a:ea typeface="Open Sans"/>
                <a:cs typeface="Open Sans"/>
                <a:sym typeface="Open Sans"/>
              </a:rPr>
              <a:t>Insert a few sentences summarizing the next steps you would take with this project and why. Feel free to organize next steps in a bullet point list. </a:t>
            </a:r>
            <a:endParaRPr>
              <a:solidFill>
                <a:srgbClr val="5F6368"/>
              </a:solidFill>
              <a:latin typeface="Open Sans"/>
              <a:ea typeface="Open Sans"/>
              <a:cs typeface="Open Sans"/>
              <a:sym typeface="Open Sans"/>
            </a:endParaRPr>
          </a:p>
        </p:txBody>
      </p:sp>
      <p:sp>
        <p:nvSpPr>
          <p:cNvPr id="472" name="Google Shape;472;p68"/>
          <p:cNvSpPr/>
          <p:nvPr/>
        </p:nvSpPr>
        <p:spPr>
          <a:xfrm>
            <a:off x="517675" y="1832019"/>
            <a:ext cx="7938900" cy="2510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8"/>
          <p:cNvSpPr txBox="1"/>
          <p:nvPr/>
        </p:nvSpPr>
        <p:spPr>
          <a:xfrm>
            <a:off x="919075" y="2461800"/>
            <a:ext cx="7136100" cy="12669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2"/>
                </a:solidFill>
                <a:latin typeface="Open Sans"/>
                <a:ea typeface="Open Sans"/>
                <a:cs typeface="Open Sans"/>
                <a:sym typeface="Open Sans"/>
              </a:rPr>
              <a:t>Feel free to reach out for any inquiries or to review more of my work. You can contact me via email at </a:t>
            </a:r>
            <a:r>
              <a:rPr b="1" lang="en">
                <a:solidFill>
                  <a:schemeClr val="dk2"/>
                </a:solidFill>
                <a:latin typeface="Open Sans"/>
                <a:ea typeface="Open Sans"/>
                <a:cs typeface="Open Sans"/>
                <a:sym typeface="Open Sans"/>
              </a:rPr>
              <a:t>sreejareddyk812@gmail.com </a:t>
            </a:r>
            <a:r>
              <a:rPr lang="en">
                <a:solidFill>
                  <a:schemeClr val="dk2"/>
                </a:solidFill>
                <a:latin typeface="Open Sans"/>
                <a:ea typeface="Open Sans"/>
                <a:cs typeface="Open Sans"/>
                <a:sym typeface="Open Sans"/>
              </a:rPr>
              <a:t>or visit my</a:t>
            </a:r>
            <a:r>
              <a:rPr lang="en">
                <a:solidFill>
                  <a:schemeClr val="dk2"/>
                </a:solidFill>
                <a:uFill>
                  <a:noFill/>
                </a:uFill>
                <a:latin typeface="Open Sans"/>
                <a:ea typeface="Open Sans"/>
                <a:cs typeface="Open Sans"/>
                <a:sym typeface="Open Sans"/>
                <a:hlinkClick r:id="rId3">
                  <a:extLst>
                    <a:ext uri="{A12FA001-AC4F-418D-AE19-62706E023703}">
                      <ahyp:hlinkClr val="tx"/>
                    </a:ext>
                  </a:extLst>
                </a:hlinkClick>
              </a:rPr>
              <a:t> </a:t>
            </a:r>
            <a:r>
              <a:rPr b="1" lang="en" u="sng">
                <a:solidFill>
                  <a:schemeClr val="dk2"/>
                </a:solidFill>
                <a:latin typeface="Open Sans"/>
                <a:ea typeface="Open Sans"/>
                <a:cs typeface="Open Sans"/>
                <a:sym typeface="Open Sans"/>
                <a:hlinkClick r:id="rId4">
                  <a:extLst>
                    <a:ext uri="{A12FA001-AC4F-418D-AE19-62706E023703}">
                      <ahyp:hlinkClr val="tx"/>
                    </a:ext>
                  </a:extLst>
                </a:hlinkClick>
              </a:rPr>
              <a:t>LinkedIn</a:t>
            </a:r>
            <a:r>
              <a:rPr lang="en">
                <a:solidFill>
                  <a:schemeClr val="dk2"/>
                </a:solidFill>
                <a:latin typeface="Open Sans"/>
                <a:ea typeface="Open Sans"/>
                <a:cs typeface="Open Sans"/>
                <a:sym typeface="Open Sans"/>
              </a:rPr>
              <a:t> and</a:t>
            </a:r>
            <a:r>
              <a:rPr lang="en" u="sng">
                <a:solidFill>
                  <a:schemeClr val="dk2"/>
                </a:solidFill>
                <a:latin typeface="Open Sans"/>
                <a:ea typeface="Open Sans"/>
                <a:cs typeface="Open Sans"/>
                <a:sym typeface="Open Sans"/>
                <a:hlinkClick r:id="rId5">
                  <a:extLst>
                    <a:ext uri="{A12FA001-AC4F-418D-AE19-62706E023703}">
                      <ahyp:hlinkClr val="tx"/>
                    </a:ext>
                  </a:extLst>
                </a:hlinkClick>
              </a:rPr>
              <a:t> </a:t>
            </a:r>
            <a:r>
              <a:rPr b="1" lang="en" u="sng">
                <a:solidFill>
                  <a:schemeClr val="dk2"/>
                </a:solidFill>
                <a:latin typeface="Open Sans"/>
                <a:ea typeface="Open Sans"/>
                <a:cs typeface="Open Sans"/>
                <a:sym typeface="Open Sans"/>
                <a:hlinkClick r:id="rId6">
                  <a:extLst>
                    <a:ext uri="{A12FA001-AC4F-418D-AE19-62706E023703}">
                      <ahyp:hlinkClr val="tx"/>
                    </a:ext>
                  </a:extLst>
                </a:hlinkClick>
              </a:rPr>
              <a:t>GitHub</a:t>
            </a:r>
            <a:r>
              <a:rPr lang="en">
                <a:solidFill>
                  <a:schemeClr val="dk2"/>
                </a:solidFill>
                <a:latin typeface="Open Sans"/>
                <a:ea typeface="Open Sans"/>
                <a:cs typeface="Open Sans"/>
                <a:sym typeface="Open Sans"/>
              </a:rPr>
              <a:t> profiles for further details.</a:t>
            </a:r>
            <a:endParaRPr>
              <a:solidFill>
                <a:schemeClr val="dk2"/>
              </a:solidFill>
              <a:latin typeface="Open Sans"/>
              <a:ea typeface="Open Sans"/>
              <a:cs typeface="Open Sans"/>
              <a:sym typeface="Open Sans"/>
            </a:endParaRPr>
          </a:p>
          <a:p>
            <a:pPr indent="0" lvl="0" marL="0" rtl="0" algn="ctr">
              <a:lnSpc>
                <a:spcPct val="115000"/>
              </a:lnSpc>
              <a:spcBef>
                <a:spcPts val="120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p:txBody>
      </p:sp>
      <p:sp>
        <p:nvSpPr>
          <p:cNvPr id="474" name="Google Shape;474;p68"/>
          <p:cNvSpPr/>
          <p:nvPr/>
        </p:nvSpPr>
        <p:spPr>
          <a:xfrm>
            <a:off x="4230475" y="1602212"/>
            <a:ext cx="513300" cy="513300"/>
          </a:xfrm>
          <a:prstGeom prst="ellipse">
            <a:avLst/>
          </a:pr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8"/>
          <p:cNvSpPr/>
          <p:nvPr/>
        </p:nvSpPr>
        <p:spPr>
          <a:xfrm>
            <a:off x="4361825" y="1734124"/>
            <a:ext cx="250599" cy="249449"/>
          </a:xfrm>
          <a:custGeom>
            <a:rect b="b" l="l" r="r" t="t"/>
            <a:pathLst>
              <a:path extrusionOk="0" h="962" w="964">
                <a:moveTo>
                  <a:pt x="774" y="400"/>
                </a:moveTo>
                <a:lnTo>
                  <a:pt x="562" y="189"/>
                </a:lnTo>
                <a:lnTo>
                  <a:pt x="0" y="749"/>
                </a:lnTo>
                <a:lnTo>
                  <a:pt x="0" y="961"/>
                </a:lnTo>
                <a:lnTo>
                  <a:pt x="212" y="961"/>
                </a:lnTo>
                <a:lnTo>
                  <a:pt x="774" y="400"/>
                </a:lnTo>
                <a:close/>
                <a:moveTo>
                  <a:pt x="940" y="234"/>
                </a:moveTo>
                <a:cubicBezTo>
                  <a:pt x="963" y="211"/>
                  <a:pt x="963" y="177"/>
                  <a:pt x="940" y="155"/>
                </a:cubicBezTo>
                <a:lnTo>
                  <a:pt x="807" y="22"/>
                </a:lnTo>
                <a:cubicBezTo>
                  <a:pt x="785" y="0"/>
                  <a:pt x="751" y="0"/>
                  <a:pt x="728" y="22"/>
                </a:cubicBezTo>
                <a:lnTo>
                  <a:pt x="618" y="132"/>
                </a:lnTo>
                <a:lnTo>
                  <a:pt x="830" y="344"/>
                </a:lnTo>
                <a:lnTo>
                  <a:pt x="940" y="23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476" name="Google Shape;476;p68"/>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42"/>
          <p:cNvSpPr txBox="1"/>
          <p:nvPr/>
        </p:nvSpPr>
        <p:spPr>
          <a:xfrm>
            <a:off x="517675" y="2237975"/>
            <a:ext cx="3446100" cy="26322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a:solidFill>
                  <a:srgbClr val="4285F4"/>
                </a:solidFill>
                <a:latin typeface="Open Sans SemiBold"/>
                <a:ea typeface="Open Sans SemiBold"/>
                <a:cs typeface="Open Sans SemiBold"/>
                <a:sym typeface="Open Sans SemiBold"/>
              </a:rPr>
              <a:t>The problem: </a:t>
            </a:r>
            <a:endParaRPr>
              <a:solidFill>
                <a:srgbClr val="1967D2"/>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Users struggle to find personalized and effective workout plans that align with their fitness goals and progress. Existing fitness apps often lack intuitive navigation and AI-driven guidance, making it difficult for users to stay engaged and consistent in their fitness journey. </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sz="1200">
              <a:solidFill>
                <a:srgbClr val="5F6368"/>
              </a:solidFill>
              <a:latin typeface="Open Sans"/>
              <a:ea typeface="Open Sans"/>
              <a:cs typeface="Open Sans"/>
              <a:sym typeface="Open Sans"/>
            </a:endParaRPr>
          </a:p>
        </p:txBody>
      </p:sp>
      <p:sp>
        <p:nvSpPr>
          <p:cNvPr id="174" name="Google Shape;174;p42"/>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75" name="Google Shape;175;p42"/>
          <p:cNvSpPr/>
          <p:nvPr/>
        </p:nvSpPr>
        <p:spPr>
          <a:xfrm>
            <a:off x="517675" y="1534000"/>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2"/>
          <p:cNvSpPr txBox="1"/>
          <p:nvPr/>
        </p:nvSpPr>
        <p:spPr>
          <a:xfrm>
            <a:off x="4572000" y="2237975"/>
            <a:ext cx="3446100" cy="26322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4285F4"/>
                </a:solidFill>
                <a:latin typeface="Open Sans SemiBold"/>
                <a:ea typeface="Open Sans SemiBold"/>
                <a:cs typeface="Open Sans SemiBold"/>
                <a:sym typeface="Open Sans SemiBold"/>
              </a:rPr>
              <a:t>The goal: </a:t>
            </a:r>
            <a:endParaRPr>
              <a:solidFill>
                <a:srgbClr val="1967D2"/>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The goal of the project was to design an intuitive and engaging fitness app that offers personalized workout recommendations through AI-driven interactions. The focus was on enhancing user experience by ensuring seamless navigation, accessibility, and a structured workout discovery process.</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sz="1200">
              <a:solidFill>
                <a:srgbClr val="5F6368"/>
              </a:solidFill>
              <a:latin typeface="Open Sans"/>
              <a:ea typeface="Open Sans"/>
              <a:cs typeface="Open Sans"/>
              <a:sym typeface="Open Sans"/>
            </a:endParaRPr>
          </a:p>
        </p:txBody>
      </p:sp>
      <p:sp>
        <p:nvSpPr>
          <p:cNvPr id="177" name="Google Shape;177;p42"/>
          <p:cNvSpPr/>
          <p:nvPr/>
        </p:nvSpPr>
        <p:spPr>
          <a:xfrm>
            <a:off x="4572000" y="1534000"/>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2"/>
          <p:cNvSpPr/>
          <p:nvPr/>
        </p:nvSpPr>
        <p:spPr>
          <a:xfrm>
            <a:off x="4684213" y="1653525"/>
            <a:ext cx="288875" cy="274249"/>
          </a:xfrm>
          <a:custGeom>
            <a:rect b="b" l="l" r="r" t="t"/>
            <a:pathLst>
              <a:path extrusionOk="0" h="993" w="1045">
                <a:moveTo>
                  <a:pt x="522" y="798"/>
                </a:moveTo>
                <a:lnTo>
                  <a:pt x="844" y="992"/>
                </a:lnTo>
                <a:lnTo>
                  <a:pt x="759" y="626"/>
                </a:lnTo>
                <a:lnTo>
                  <a:pt x="1044" y="378"/>
                </a:lnTo>
                <a:lnTo>
                  <a:pt x="669" y="347"/>
                </a:lnTo>
                <a:lnTo>
                  <a:pt x="522" y="0"/>
                </a:lnTo>
                <a:lnTo>
                  <a:pt x="375" y="347"/>
                </a:lnTo>
                <a:lnTo>
                  <a:pt x="0" y="378"/>
                </a:lnTo>
                <a:lnTo>
                  <a:pt x="285" y="626"/>
                </a:lnTo>
                <a:lnTo>
                  <a:pt x="200" y="992"/>
                </a:lnTo>
                <a:lnTo>
                  <a:pt x="522" y="798"/>
                </a:lnTo>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79" name="Google Shape;179;p42"/>
          <p:cNvSpPr/>
          <p:nvPr/>
        </p:nvSpPr>
        <p:spPr>
          <a:xfrm>
            <a:off x="640475" y="1656801"/>
            <a:ext cx="267700" cy="267700"/>
          </a:xfrm>
          <a:custGeom>
            <a:rect b="b" l="l" r="r" t="t"/>
            <a:pathLst>
              <a:path extrusionOk="0" h="209550" w="209550">
                <a:moveTo>
                  <a:pt x="115315" y="52353"/>
                </a:moveTo>
                <a:lnTo>
                  <a:pt x="115315" y="115315"/>
                </a:lnTo>
                <a:lnTo>
                  <a:pt x="94235" y="115315"/>
                </a:lnTo>
                <a:lnTo>
                  <a:pt x="94235" y="52353"/>
                </a:lnTo>
                <a:close/>
                <a:moveTo>
                  <a:pt x="115315" y="136256"/>
                </a:moveTo>
                <a:lnTo>
                  <a:pt x="115315" y="157197"/>
                </a:lnTo>
                <a:lnTo>
                  <a:pt x="94235" y="157197"/>
                </a:lnTo>
                <a:lnTo>
                  <a:pt x="94235" y="136256"/>
                </a:lnTo>
                <a:close/>
                <a:moveTo>
                  <a:pt x="104705" y="0"/>
                </a:moveTo>
                <a:lnTo>
                  <a:pt x="99400" y="140"/>
                </a:lnTo>
                <a:lnTo>
                  <a:pt x="94095" y="558"/>
                </a:lnTo>
                <a:lnTo>
                  <a:pt x="88790" y="1256"/>
                </a:lnTo>
                <a:lnTo>
                  <a:pt x="83625" y="2094"/>
                </a:lnTo>
                <a:lnTo>
                  <a:pt x="78599" y="3351"/>
                </a:lnTo>
                <a:lnTo>
                  <a:pt x="73573" y="4747"/>
                </a:lnTo>
                <a:lnTo>
                  <a:pt x="68687" y="6422"/>
                </a:lnTo>
                <a:lnTo>
                  <a:pt x="63940" y="8237"/>
                </a:lnTo>
                <a:lnTo>
                  <a:pt x="59333" y="10331"/>
                </a:lnTo>
                <a:lnTo>
                  <a:pt x="54866" y="12704"/>
                </a:lnTo>
                <a:lnTo>
                  <a:pt x="50398" y="15217"/>
                </a:lnTo>
                <a:lnTo>
                  <a:pt x="46210" y="17870"/>
                </a:lnTo>
                <a:lnTo>
                  <a:pt x="42022" y="20801"/>
                </a:lnTo>
                <a:lnTo>
                  <a:pt x="38113" y="23873"/>
                </a:lnTo>
                <a:lnTo>
                  <a:pt x="34343" y="27223"/>
                </a:lnTo>
                <a:lnTo>
                  <a:pt x="30714" y="30714"/>
                </a:lnTo>
                <a:lnTo>
                  <a:pt x="27223" y="34343"/>
                </a:lnTo>
                <a:lnTo>
                  <a:pt x="23873" y="38113"/>
                </a:lnTo>
                <a:lnTo>
                  <a:pt x="20801" y="42161"/>
                </a:lnTo>
                <a:lnTo>
                  <a:pt x="17870" y="46210"/>
                </a:lnTo>
                <a:lnTo>
                  <a:pt x="15217" y="50398"/>
                </a:lnTo>
                <a:lnTo>
                  <a:pt x="12704" y="54866"/>
                </a:lnTo>
                <a:lnTo>
                  <a:pt x="10331" y="59333"/>
                </a:lnTo>
                <a:lnTo>
                  <a:pt x="8237" y="63940"/>
                </a:lnTo>
                <a:lnTo>
                  <a:pt x="6282" y="68826"/>
                </a:lnTo>
                <a:lnTo>
                  <a:pt x="4747" y="73573"/>
                </a:lnTo>
                <a:lnTo>
                  <a:pt x="3351" y="78599"/>
                </a:lnTo>
                <a:lnTo>
                  <a:pt x="2094" y="83625"/>
                </a:lnTo>
                <a:lnTo>
                  <a:pt x="1256" y="88790"/>
                </a:lnTo>
                <a:lnTo>
                  <a:pt x="558" y="94095"/>
                </a:lnTo>
                <a:lnTo>
                  <a:pt x="140" y="99400"/>
                </a:lnTo>
                <a:lnTo>
                  <a:pt x="0" y="104845"/>
                </a:lnTo>
                <a:lnTo>
                  <a:pt x="140" y="110150"/>
                </a:lnTo>
                <a:lnTo>
                  <a:pt x="558" y="115455"/>
                </a:lnTo>
                <a:lnTo>
                  <a:pt x="1256" y="120760"/>
                </a:lnTo>
                <a:lnTo>
                  <a:pt x="2094" y="125925"/>
                </a:lnTo>
                <a:lnTo>
                  <a:pt x="3351" y="130951"/>
                </a:lnTo>
                <a:lnTo>
                  <a:pt x="4747" y="135977"/>
                </a:lnTo>
                <a:lnTo>
                  <a:pt x="6282" y="140863"/>
                </a:lnTo>
                <a:lnTo>
                  <a:pt x="8237" y="145610"/>
                </a:lnTo>
                <a:lnTo>
                  <a:pt x="10331" y="150217"/>
                </a:lnTo>
                <a:lnTo>
                  <a:pt x="12704" y="154684"/>
                </a:lnTo>
                <a:lnTo>
                  <a:pt x="15217" y="159152"/>
                </a:lnTo>
                <a:lnTo>
                  <a:pt x="17870" y="163340"/>
                </a:lnTo>
                <a:lnTo>
                  <a:pt x="20801" y="167528"/>
                </a:lnTo>
                <a:lnTo>
                  <a:pt x="23873" y="171437"/>
                </a:lnTo>
                <a:lnTo>
                  <a:pt x="27223" y="175207"/>
                </a:lnTo>
                <a:lnTo>
                  <a:pt x="30714" y="178836"/>
                </a:lnTo>
                <a:lnTo>
                  <a:pt x="34343" y="182327"/>
                </a:lnTo>
                <a:lnTo>
                  <a:pt x="38113" y="185677"/>
                </a:lnTo>
                <a:lnTo>
                  <a:pt x="42022" y="188749"/>
                </a:lnTo>
                <a:lnTo>
                  <a:pt x="46210" y="191680"/>
                </a:lnTo>
                <a:lnTo>
                  <a:pt x="50398" y="194333"/>
                </a:lnTo>
                <a:lnTo>
                  <a:pt x="54866" y="196846"/>
                </a:lnTo>
                <a:lnTo>
                  <a:pt x="59333" y="199219"/>
                </a:lnTo>
                <a:lnTo>
                  <a:pt x="63940" y="201313"/>
                </a:lnTo>
                <a:lnTo>
                  <a:pt x="68687" y="203268"/>
                </a:lnTo>
                <a:lnTo>
                  <a:pt x="73573" y="204803"/>
                </a:lnTo>
                <a:lnTo>
                  <a:pt x="78599" y="206199"/>
                </a:lnTo>
                <a:lnTo>
                  <a:pt x="83625" y="207456"/>
                </a:lnTo>
                <a:lnTo>
                  <a:pt x="88790" y="208294"/>
                </a:lnTo>
                <a:lnTo>
                  <a:pt x="94095" y="208992"/>
                </a:lnTo>
                <a:lnTo>
                  <a:pt x="99400" y="209410"/>
                </a:lnTo>
                <a:lnTo>
                  <a:pt x="104705" y="209550"/>
                </a:lnTo>
                <a:lnTo>
                  <a:pt x="110150" y="209410"/>
                </a:lnTo>
                <a:lnTo>
                  <a:pt x="115455" y="208992"/>
                </a:lnTo>
                <a:lnTo>
                  <a:pt x="120760" y="208294"/>
                </a:lnTo>
                <a:lnTo>
                  <a:pt x="125925" y="207456"/>
                </a:lnTo>
                <a:lnTo>
                  <a:pt x="130951" y="206199"/>
                </a:lnTo>
                <a:lnTo>
                  <a:pt x="135977" y="204803"/>
                </a:lnTo>
                <a:lnTo>
                  <a:pt x="140724" y="203268"/>
                </a:lnTo>
                <a:lnTo>
                  <a:pt x="145610" y="201313"/>
                </a:lnTo>
                <a:lnTo>
                  <a:pt x="150217" y="199219"/>
                </a:lnTo>
                <a:lnTo>
                  <a:pt x="154684" y="196846"/>
                </a:lnTo>
                <a:lnTo>
                  <a:pt x="159152" y="194333"/>
                </a:lnTo>
                <a:lnTo>
                  <a:pt x="163340" y="191680"/>
                </a:lnTo>
                <a:lnTo>
                  <a:pt x="167389" y="188749"/>
                </a:lnTo>
                <a:lnTo>
                  <a:pt x="171437" y="185677"/>
                </a:lnTo>
                <a:lnTo>
                  <a:pt x="175207" y="182327"/>
                </a:lnTo>
                <a:lnTo>
                  <a:pt x="178836" y="178836"/>
                </a:lnTo>
                <a:lnTo>
                  <a:pt x="182327" y="175207"/>
                </a:lnTo>
                <a:lnTo>
                  <a:pt x="185677" y="171437"/>
                </a:lnTo>
                <a:lnTo>
                  <a:pt x="188749" y="167528"/>
                </a:lnTo>
                <a:lnTo>
                  <a:pt x="191680" y="163340"/>
                </a:lnTo>
                <a:lnTo>
                  <a:pt x="194333" y="159152"/>
                </a:lnTo>
                <a:lnTo>
                  <a:pt x="196846" y="154684"/>
                </a:lnTo>
                <a:lnTo>
                  <a:pt x="199219" y="150217"/>
                </a:lnTo>
                <a:lnTo>
                  <a:pt x="201313" y="145610"/>
                </a:lnTo>
                <a:lnTo>
                  <a:pt x="203128" y="140863"/>
                </a:lnTo>
                <a:lnTo>
                  <a:pt x="204803" y="135977"/>
                </a:lnTo>
                <a:lnTo>
                  <a:pt x="206199" y="130951"/>
                </a:lnTo>
                <a:lnTo>
                  <a:pt x="207456" y="125925"/>
                </a:lnTo>
                <a:lnTo>
                  <a:pt x="208294" y="120760"/>
                </a:lnTo>
                <a:lnTo>
                  <a:pt x="208992" y="115455"/>
                </a:lnTo>
                <a:lnTo>
                  <a:pt x="209410" y="110150"/>
                </a:lnTo>
                <a:lnTo>
                  <a:pt x="209550" y="104845"/>
                </a:lnTo>
                <a:lnTo>
                  <a:pt x="209410" y="99400"/>
                </a:lnTo>
                <a:lnTo>
                  <a:pt x="208992" y="94095"/>
                </a:lnTo>
                <a:lnTo>
                  <a:pt x="208294" y="88790"/>
                </a:lnTo>
                <a:lnTo>
                  <a:pt x="207456" y="83625"/>
                </a:lnTo>
                <a:lnTo>
                  <a:pt x="206199" y="78599"/>
                </a:lnTo>
                <a:lnTo>
                  <a:pt x="204803" y="73573"/>
                </a:lnTo>
                <a:lnTo>
                  <a:pt x="203128" y="68826"/>
                </a:lnTo>
                <a:lnTo>
                  <a:pt x="201313" y="63940"/>
                </a:lnTo>
                <a:lnTo>
                  <a:pt x="199219" y="59333"/>
                </a:lnTo>
                <a:lnTo>
                  <a:pt x="196846" y="54866"/>
                </a:lnTo>
                <a:lnTo>
                  <a:pt x="194333" y="50398"/>
                </a:lnTo>
                <a:lnTo>
                  <a:pt x="191680" y="46210"/>
                </a:lnTo>
                <a:lnTo>
                  <a:pt x="188749" y="42161"/>
                </a:lnTo>
                <a:lnTo>
                  <a:pt x="185677" y="38113"/>
                </a:lnTo>
                <a:lnTo>
                  <a:pt x="182327" y="34343"/>
                </a:lnTo>
                <a:lnTo>
                  <a:pt x="178836" y="30714"/>
                </a:lnTo>
                <a:lnTo>
                  <a:pt x="175207" y="27223"/>
                </a:lnTo>
                <a:lnTo>
                  <a:pt x="171437" y="23873"/>
                </a:lnTo>
                <a:lnTo>
                  <a:pt x="167389" y="20801"/>
                </a:lnTo>
                <a:lnTo>
                  <a:pt x="163340" y="17870"/>
                </a:lnTo>
                <a:lnTo>
                  <a:pt x="159152" y="15217"/>
                </a:lnTo>
                <a:lnTo>
                  <a:pt x="154684" y="12704"/>
                </a:lnTo>
                <a:lnTo>
                  <a:pt x="150217" y="10331"/>
                </a:lnTo>
                <a:lnTo>
                  <a:pt x="145610" y="8237"/>
                </a:lnTo>
                <a:lnTo>
                  <a:pt x="140724" y="6422"/>
                </a:lnTo>
                <a:lnTo>
                  <a:pt x="135977" y="4747"/>
                </a:lnTo>
                <a:lnTo>
                  <a:pt x="130951" y="3351"/>
                </a:lnTo>
                <a:lnTo>
                  <a:pt x="125925" y="2094"/>
                </a:lnTo>
                <a:lnTo>
                  <a:pt x="120760" y="1256"/>
                </a:lnTo>
                <a:lnTo>
                  <a:pt x="115455" y="558"/>
                </a:lnTo>
                <a:lnTo>
                  <a:pt x="110150" y="140"/>
                </a:lnTo>
                <a:lnTo>
                  <a:pt x="1047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2"/>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43"/>
          <p:cNvSpPr txBox="1"/>
          <p:nvPr/>
        </p:nvSpPr>
        <p:spPr>
          <a:xfrm>
            <a:off x="311400" y="2237975"/>
            <a:ext cx="3446100" cy="16008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chemeClr val="accent1"/>
                </a:solidFill>
                <a:latin typeface="Open Sans SemiBold"/>
                <a:ea typeface="Open Sans SemiBold"/>
                <a:cs typeface="Open Sans SemiBold"/>
                <a:sym typeface="Open Sans SemiBold"/>
              </a:rPr>
              <a:t>Sreeja Reddy Kota </a:t>
            </a:r>
            <a:r>
              <a:rPr lang="en" sz="1200">
                <a:solidFill>
                  <a:srgbClr val="5F6368"/>
                </a:solidFill>
                <a:latin typeface="Open Sans"/>
                <a:ea typeface="Open Sans"/>
                <a:cs typeface="Open Sans"/>
                <a:sym typeface="Open Sans"/>
              </a:rPr>
              <a:t> </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sz="1300">
                <a:solidFill>
                  <a:schemeClr val="dk2"/>
                </a:solidFill>
                <a:latin typeface="Open Sans SemiBold"/>
                <a:ea typeface="Open Sans SemiBold"/>
                <a:cs typeface="Open Sans SemiBold"/>
                <a:sym typeface="Open Sans SemiBold"/>
              </a:rPr>
              <a:t>My role</a:t>
            </a:r>
            <a:r>
              <a:rPr lang="en">
                <a:solidFill>
                  <a:srgbClr val="4285F4"/>
                </a:solidFill>
                <a:latin typeface="Open Sans SemiBold"/>
                <a:ea typeface="Open Sans SemiBold"/>
                <a:cs typeface="Open Sans SemiBold"/>
                <a:sym typeface="Open Sans SemiBold"/>
              </a:rPr>
              <a:t> </a:t>
            </a:r>
            <a:r>
              <a:rPr lang="en" sz="1300">
                <a:solidFill>
                  <a:schemeClr val="dk2"/>
                </a:solidFill>
                <a:latin typeface="Open Sans SemiBold"/>
                <a:ea typeface="Open Sans SemiBold"/>
                <a:cs typeface="Open Sans SemiBold"/>
                <a:sym typeface="Open Sans SemiBold"/>
              </a:rPr>
              <a:t>: </a:t>
            </a:r>
            <a:r>
              <a:rPr lang="en" sz="1200">
                <a:solidFill>
                  <a:srgbClr val="5F6368"/>
                </a:solidFill>
                <a:latin typeface="Open Sans"/>
                <a:ea typeface="Open Sans"/>
                <a:cs typeface="Open Sans"/>
                <a:sym typeface="Open Sans"/>
              </a:rPr>
              <a:t>UX Researcher, User Experience (UX) Designer, UI/Interaction Designer</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rgbClr val="1967D2"/>
              </a:solidFill>
              <a:latin typeface="Open Sans SemiBold"/>
              <a:ea typeface="Open Sans SemiBold"/>
              <a:cs typeface="Open Sans SemiBold"/>
              <a:sym typeface="Open Sans SemiBold"/>
            </a:endParaRPr>
          </a:p>
        </p:txBody>
      </p:sp>
      <p:sp>
        <p:nvSpPr>
          <p:cNvPr id="186" name="Google Shape;186;p43"/>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87" name="Google Shape;187;p43"/>
          <p:cNvSpPr/>
          <p:nvPr/>
        </p:nvSpPr>
        <p:spPr>
          <a:xfrm>
            <a:off x="517675" y="1534000"/>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3"/>
          <p:cNvSpPr txBox="1"/>
          <p:nvPr/>
        </p:nvSpPr>
        <p:spPr>
          <a:xfrm>
            <a:off x="4378650" y="2237975"/>
            <a:ext cx="3446100" cy="18009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4285F4"/>
                </a:solidFill>
                <a:latin typeface="Open Sans SemiBold"/>
                <a:ea typeface="Open Sans SemiBold"/>
                <a:cs typeface="Open Sans SemiBold"/>
                <a:sym typeface="Open Sans SemiBold"/>
              </a:rPr>
              <a:t>Responsibilities</a:t>
            </a:r>
            <a:r>
              <a:rPr lang="en">
                <a:solidFill>
                  <a:srgbClr val="1967D2"/>
                </a:solidFill>
                <a:latin typeface="Open Sans SemiBold"/>
                <a:ea typeface="Open Sans SemiBold"/>
                <a:cs typeface="Open Sans SemiBold"/>
                <a:sym typeface="Open Sans SemiBold"/>
              </a:rPr>
              <a:t>: </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User Research, Information Architecture, Market Research, Wireframing, Prototyping, User Testing, UI Design, Collaboration</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sz="1200">
              <a:solidFill>
                <a:srgbClr val="5F6368"/>
              </a:solidFill>
              <a:latin typeface="Open Sans"/>
              <a:ea typeface="Open Sans"/>
              <a:cs typeface="Open Sans"/>
              <a:sym typeface="Open Sans"/>
            </a:endParaRPr>
          </a:p>
        </p:txBody>
      </p:sp>
      <p:sp>
        <p:nvSpPr>
          <p:cNvPr id="189" name="Google Shape;189;p43"/>
          <p:cNvSpPr/>
          <p:nvPr/>
        </p:nvSpPr>
        <p:spPr>
          <a:xfrm>
            <a:off x="4572000" y="1534000"/>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3"/>
          <p:cNvSpPr/>
          <p:nvPr/>
        </p:nvSpPr>
        <p:spPr>
          <a:xfrm>
            <a:off x="645441" y="1662440"/>
            <a:ext cx="257757" cy="256421"/>
          </a:xfrm>
          <a:custGeom>
            <a:rect b="b" l="l" r="r" t="t"/>
            <a:pathLst>
              <a:path extrusionOk="0" h="847" w="851">
                <a:moveTo>
                  <a:pt x="423" y="423"/>
                </a:moveTo>
                <a:cubicBezTo>
                  <a:pt x="542" y="423"/>
                  <a:pt x="635" y="327"/>
                  <a:pt x="635" y="212"/>
                </a:cubicBezTo>
                <a:cubicBezTo>
                  <a:pt x="635" y="93"/>
                  <a:pt x="539" y="0"/>
                  <a:pt x="423" y="0"/>
                </a:cubicBezTo>
                <a:cubicBezTo>
                  <a:pt x="308" y="0"/>
                  <a:pt x="212" y="96"/>
                  <a:pt x="212" y="212"/>
                </a:cubicBezTo>
                <a:cubicBezTo>
                  <a:pt x="209" y="327"/>
                  <a:pt x="305" y="423"/>
                  <a:pt x="423" y="423"/>
                </a:cubicBezTo>
                <a:close/>
                <a:moveTo>
                  <a:pt x="423" y="528"/>
                </a:moveTo>
                <a:cubicBezTo>
                  <a:pt x="282" y="528"/>
                  <a:pt x="0" y="598"/>
                  <a:pt x="0" y="738"/>
                </a:cubicBezTo>
                <a:lnTo>
                  <a:pt x="0" y="846"/>
                </a:lnTo>
                <a:lnTo>
                  <a:pt x="850" y="846"/>
                </a:lnTo>
                <a:lnTo>
                  <a:pt x="850" y="738"/>
                </a:lnTo>
                <a:cubicBezTo>
                  <a:pt x="847" y="601"/>
                  <a:pt x="564" y="528"/>
                  <a:pt x="423" y="528"/>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91" name="Google Shape;191;p43"/>
          <p:cNvSpPr/>
          <p:nvPr/>
        </p:nvSpPr>
        <p:spPr>
          <a:xfrm>
            <a:off x="4685687" y="1710781"/>
            <a:ext cx="285935" cy="159748"/>
          </a:xfrm>
          <a:custGeom>
            <a:rect b="b" l="l" r="r" t="t"/>
            <a:pathLst>
              <a:path extrusionOk="0" h="526" w="941">
                <a:moveTo>
                  <a:pt x="0" y="316"/>
                </a:moveTo>
                <a:lnTo>
                  <a:pt x="105" y="316"/>
                </a:lnTo>
                <a:lnTo>
                  <a:pt x="105" y="212"/>
                </a:lnTo>
                <a:lnTo>
                  <a:pt x="0" y="212"/>
                </a:lnTo>
                <a:lnTo>
                  <a:pt x="0" y="316"/>
                </a:lnTo>
                <a:close/>
                <a:moveTo>
                  <a:pt x="0" y="525"/>
                </a:moveTo>
                <a:lnTo>
                  <a:pt x="105" y="525"/>
                </a:lnTo>
                <a:lnTo>
                  <a:pt x="105" y="421"/>
                </a:lnTo>
                <a:lnTo>
                  <a:pt x="0" y="421"/>
                </a:lnTo>
                <a:lnTo>
                  <a:pt x="0" y="525"/>
                </a:lnTo>
                <a:close/>
                <a:moveTo>
                  <a:pt x="0" y="105"/>
                </a:moveTo>
                <a:lnTo>
                  <a:pt x="105" y="105"/>
                </a:lnTo>
                <a:lnTo>
                  <a:pt x="105" y="0"/>
                </a:lnTo>
                <a:lnTo>
                  <a:pt x="0" y="0"/>
                </a:lnTo>
                <a:lnTo>
                  <a:pt x="0" y="105"/>
                </a:lnTo>
                <a:close/>
                <a:moveTo>
                  <a:pt x="209" y="316"/>
                </a:moveTo>
                <a:lnTo>
                  <a:pt x="940" y="316"/>
                </a:lnTo>
                <a:lnTo>
                  <a:pt x="940" y="212"/>
                </a:lnTo>
                <a:lnTo>
                  <a:pt x="209" y="212"/>
                </a:lnTo>
                <a:lnTo>
                  <a:pt x="209" y="316"/>
                </a:lnTo>
                <a:close/>
                <a:moveTo>
                  <a:pt x="209" y="525"/>
                </a:moveTo>
                <a:lnTo>
                  <a:pt x="940" y="525"/>
                </a:lnTo>
                <a:lnTo>
                  <a:pt x="940" y="421"/>
                </a:lnTo>
                <a:lnTo>
                  <a:pt x="209" y="421"/>
                </a:lnTo>
                <a:lnTo>
                  <a:pt x="209" y="525"/>
                </a:lnTo>
                <a:close/>
                <a:moveTo>
                  <a:pt x="209" y="0"/>
                </a:moveTo>
                <a:lnTo>
                  <a:pt x="209" y="105"/>
                </a:lnTo>
                <a:lnTo>
                  <a:pt x="940" y="105"/>
                </a:lnTo>
                <a:lnTo>
                  <a:pt x="940" y="0"/>
                </a:lnTo>
                <a:lnTo>
                  <a:pt x="209"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92" name="Google Shape;192;p43"/>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A4335"/>
        </a:solidFill>
      </p:bgPr>
    </p:bg>
    <p:spTree>
      <p:nvGrpSpPr>
        <p:cNvPr id="196" name="Shape 196"/>
        <p:cNvGrpSpPr/>
        <p:nvPr/>
      </p:nvGrpSpPr>
      <p:grpSpPr>
        <a:xfrm>
          <a:off x="0" y="0"/>
          <a:ext cx="0" cy="0"/>
          <a:chOff x="0" y="0"/>
          <a:chExt cx="0" cy="0"/>
        </a:xfrm>
      </p:grpSpPr>
      <p:sp>
        <p:nvSpPr>
          <p:cNvPr id="197" name="Google Shape;197;p44"/>
          <p:cNvSpPr txBox="1"/>
          <p:nvPr/>
        </p:nvSpPr>
        <p:spPr>
          <a:xfrm>
            <a:off x="-460025" y="2082300"/>
            <a:ext cx="3704400" cy="9789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Understanding</a:t>
            </a:r>
            <a:endParaRPr sz="2400">
              <a:solidFill>
                <a:srgbClr val="FFFFFF"/>
              </a:solidFill>
              <a:latin typeface="Open Sans"/>
              <a:ea typeface="Open Sans"/>
              <a:cs typeface="Open Sans"/>
              <a:sym typeface="Open Sans"/>
            </a:endParaRPr>
          </a:p>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the user</a:t>
            </a:r>
            <a:endParaRPr sz="2400">
              <a:solidFill>
                <a:srgbClr val="FFFFFF"/>
              </a:solidFill>
              <a:latin typeface="Open Sans"/>
              <a:ea typeface="Open Sans"/>
              <a:cs typeface="Open Sans"/>
              <a:sym typeface="Open Sans"/>
            </a:endParaRPr>
          </a:p>
        </p:txBody>
      </p:sp>
      <p:sp>
        <p:nvSpPr>
          <p:cNvPr id="198" name="Google Shape;198;p44"/>
          <p:cNvSpPr txBox="1"/>
          <p:nvPr/>
        </p:nvSpPr>
        <p:spPr>
          <a:xfrm>
            <a:off x="3712425" y="1401900"/>
            <a:ext cx="3946500" cy="23397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research</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Empathy map</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Personas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Pain Points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journey maps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Solutioning</a:t>
            </a:r>
            <a:endParaRPr>
              <a:solidFill>
                <a:srgbClr val="FFFFFF"/>
              </a:solidFill>
              <a:latin typeface="Open Sans"/>
              <a:ea typeface="Open Sans"/>
              <a:cs typeface="Open Sans"/>
              <a:sym typeface="Open Sans"/>
            </a:endParaRPr>
          </a:p>
          <a:p>
            <a:pPr indent="0" lvl="0" marL="457200" rtl="0" algn="l">
              <a:lnSpc>
                <a:spcPct val="150000"/>
              </a:lnSpc>
              <a:spcBef>
                <a:spcPts val="0"/>
              </a:spcBef>
              <a:spcAft>
                <a:spcPts val="0"/>
              </a:spcAft>
              <a:buNone/>
            </a:pPr>
            <a:r>
              <a:t/>
            </a:r>
            <a:endParaRPr>
              <a:solidFill>
                <a:srgbClr val="FFFFFF"/>
              </a:solidFill>
              <a:latin typeface="Open Sans"/>
              <a:ea typeface="Open Sans"/>
              <a:cs typeface="Open Sans"/>
              <a:sym typeface="Open Sans"/>
            </a:endParaRPr>
          </a:p>
        </p:txBody>
      </p:sp>
      <p:cxnSp>
        <p:nvCxnSpPr>
          <p:cNvPr id="199" name="Google Shape;199;p44"/>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
        <p:nvSpPr>
          <p:cNvPr id="200" name="Google Shape;200;p44"/>
          <p:cNvSpPr/>
          <p:nvPr/>
        </p:nvSpPr>
        <p:spPr>
          <a:xfrm>
            <a:off x="8360825" y="4809075"/>
            <a:ext cx="635100" cy="228600"/>
          </a:xfrm>
          <a:prstGeom prst="rect">
            <a:avLst/>
          </a:prstGeom>
          <a:solidFill>
            <a:srgbClr val="EA433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45"/>
          <p:cNvSpPr/>
          <p:nvPr/>
        </p:nvSpPr>
        <p:spPr>
          <a:xfrm>
            <a:off x="470425" y="1342175"/>
            <a:ext cx="8119200" cy="32262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5"/>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User r</a:t>
            </a:r>
            <a:r>
              <a:rPr lang="en" sz="2400">
                <a:solidFill>
                  <a:srgbClr val="5F6368"/>
                </a:solidFill>
                <a:latin typeface="Open Sans"/>
                <a:ea typeface="Open Sans"/>
                <a:cs typeface="Open Sans"/>
                <a:sym typeface="Open Sans"/>
              </a:rPr>
              <a:t>esearch: summary</a:t>
            </a:r>
            <a:endParaRPr sz="2400">
              <a:solidFill>
                <a:srgbClr val="5F6368"/>
              </a:solidFill>
              <a:latin typeface="Open Sans"/>
              <a:ea typeface="Open Sans"/>
              <a:cs typeface="Open Sans"/>
              <a:sym typeface="Open Sans"/>
            </a:endParaRPr>
          </a:p>
        </p:txBody>
      </p:sp>
      <p:sp>
        <p:nvSpPr>
          <p:cNvPr id="207" name="Google Shape;207;p45"/>
          <p:cNvSpPr txBox="1"/>
          <p:nvPr/>
        </p:nvSpPr>
        <p:spPr>
          <a:xfrm>
            <a:off x="738600" y="1602200"/>
            <a:ext cx="7136100" cy="32262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The user research primarily focused on urban working professionals across various occupations, including business professionals, healthcare workers, educators, and IT professionals. We assumed that most professionals struggle to maintain a healthy work-life balance, manage stress, and prioritize fitness due to time constraints and sedentary lifestyles. To validate these assumptions, we analyzed user demographics, fitness goals, and activity levels while exploring their unique challenges, such as irregular schedules and physical exhaustion.</a:t>
            </a:r>
            <a:endParaRPr sz="1200">
              <a:solidFill>
                <a:srgbClr val="5F6368"/>
              </a:solidFill>
              <a:latin typeface="Open Sans"/>
              <a:ea typeface="Open Sans"/>
              <a:cs typeface="Open Sans"/>
              <a:sym typeface="Open Sans"/>
            </a:endParaRPr>
          </a:p>
          <a:p>
            <a:pPr indent="0" lvl="0" marL="0" rtl="0" algn="l">
              <a:lnSpc>
                <a:spcPct val="115000"/>
              </a:lnSpc>
              <a:spcBef>
                <a:spcPts val="120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After conducting the research, we discovered nuanced trends: stress management and customization of fitness routines were universally valued, while specific user groups expressed unique needs, such as recovery-focused exercises for manual labor workers and creative, flexible solutions for artists and designers. These insights shifted our understanding from general assumptions to a more targeted and inclusive perspective, emphasizing the importance of personalization and technology integration in fitness solutions.</a:t>
            </a:r>
            <a:endParaRPr sz="1200">
              <a:solidFill>
                <a:srgbClr val="5F6368"/>
              </a:solidFill>
              <a:latin typeface="Open Sans"/>
              <a:ea typeface="Open Sans"/>
              <a:cs typeface="Open Sans"/>
              <a:sym typeface="Open Sans"/>
            </a:endParaRPr>
          </a:p>
          <a:p>
            <a:pPr indent="0" lvl="0" marL="0" rtl="0" algn="ctr">
              <a:lnSpc>
                <a:spcPct val="115000"/>
              </a:lnSpc>
              <a:spcBef>
                <a:spcPts val="1200"/>
              </a:spcBef>
              <a:spcAft>
                <a:spcPts val="0"/>
              </a:spcAft>
              <a:buNone/>
            </a:pPr>
            <a:r>
              <a:t/>
            </a:r>
            <a:endParaRPr sz="1200">
              <a:solidFill>
                <a:srgbClr val="5F6368"/>
              </a:solidFill>
              <a:latin typeface="Open Sans"/>
              <a:ea typeface="Open Sans"/>
              <a:cs typeface="Open Sans"/>
              <a:sym typeface="Open Sans"/>
            </a:endParaRPr>
          </a:p>
        </p:txBody>
      </p:sp>
      <p:sp>
        <p:nvSpPr>
          <p:cNvPr id="208" name="Google Shape;208;p45"/>
          <p:cNvSpPr/>
          <p:nvPr/>
        </p:nvSpPr>
        <p:spPr>
          <a:xfrm>
            <a:off x="4230475" y="1083687"/>
            <a:ext cx="513300" cy="513300"/>
          </a:xfrm>
          <a:prstGeom prst="ellipse">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5"/>
          <p:cNvSpPr/>
          <p:nvPr/>
        </p:nvSpPr>
        <p:spPr>
          <a:xfrm>
            <a:off x="4373201" y="1226401"/>
            <a:ext cx="227849" cy="227849"/>
          </a:xfrm>
          <a:custGeom>
            <a:rect b="b" l="l" r="r" t="t"/>
            <a:pathLst>
              <a:path extrusionOk="0" h="941" w="94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210" name="Google Shape;210;p45"/>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46"/>
          <p:cNvSpPr/>
          <p:nvPr/>
        </p:nvSpPr>
        <p:spPr>
          <a:xfrm>
            <a:off x="517675" y="1408950"/>
            <a:ext cx="4398300" cy="32847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6"/>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Empathy Map</a:t>
            </a:r>
            <a:r>
              <a:rPr lang="en" sz="2400">
                <a:solidFill>
                  <a:srgbClr val="5F6368"/>
                </a:solidFill>
                <a:latin typeface="Open Sans"/>
                <a:ea typeface="Open Sans"/>
                <a:cs typeface="Open Sans"/>
                <a:sym typeface="Open Sans"/>
              </a:rPr>
              <a:t>: Interview Summary</a:t>
            </a:r>
            <a:endParaRPr sz="2400">
              <a:solidFill>
                <a:srgbClr val="5F6368"/>
              </a:solidFill>
              <a:latin typeface="Open Sans"/>
              <a:ea typeface="Open Sans"/>
              <a:cs typeface="Open Sans"/>
              <a:sym typeface="Open Sans"/>
            </a:endParaRPr>
          </a:p>
        </p:txBody>
      </p:sp>
      <p:sp>
        <p:nvSpPr>
          <p:cNvPr id="217" name="Google Shape;217;p46"/>
          <p:cNvSpPr txBox="1"/>
          <p:nvPr/>
        </p:nvSpPr>
        <p:spPr>
          <a:xfrm>
            <a:off x="646575" y="1478150"/>
            <a:ext cx="4269300" cy="37449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 sz="1300">
                <a:solidFill>
                  <a:srgbClr val="5F6368"/>
                </a:solidFill>
                <a:latin typeface="Open Sans"/>
                <a:ea typeface="Open Sans"/>
                <a:cs typeface="Open Sans"/>
                <a:sym typeface="Open Sans"/>
              </a:rPr>
              <a:t>For our user research, we conducted semi-structured interviews with working professionals to understand their lifestyle challenges and health concerns. Initially, we assumed that most users would prioritize fitness and be open to app-based solutions to address physical inactivity, work stress, and sleep issues. However, the research revealed nuanced perspectives: while some participants valued convenience and guidance through technology, others preferred self-management over app dependency. These insights highlighted the need for a flexible, holistic approach to cater to diverse preferences, emphasizing mental well-being, ergonomic solutions, and time-efficient physical activities.</a:t>
            </a:r>
            <a:endParaRPr sz="1300">
              <a:solidFill>
                <a:srgbClr val="5F6368"/>
              </a:solidFill>
              <a:latin typeface="Open Sans"/>
              <a:ea typeface="Open Sans"/>
              <a:cs typeface="Open Sans"/>
              <a:sym typeface="Open Sans"/>
            </a:endParaRPr>
          </a:p>
          <a:p>
            <a:pPr indent="0" lvl="0" marL="0" rtl="0" algn="ctr">
              <a:lnSpc>
                <a:spcPct val="115000"/>
              </a:lnSpc>
              <a:spcBef>
                <a:spcPts val="1200"/>
              </a:spcBef>
              <a:spcAft>
                <a:spcPts val="0"/>
              </a:spcAft>
              <a:buNone/>
            </a:pPr>
            <a:r>
              <a:t/>
            </a:r>
            <a:endParaRPr sz="1200">
              <a:solidFill>
                <a:srgbClr val="5F6368"/>
              </a:solidFill>
              <a:latin typeface="Open Sans"/>
              <a:ea typeface="Open Sans"/>
              <a:cs typeface="Open Sans"/>
              <a:sym typeface="Open Sans"/>
            </a:endParaRPr>
          </a:p>
        </p:txBody>
      </p:sp>
      <p:sp>
        <p:nvSpPr>
          <p:cNvPr id="218" name="Google Shape;218;p46"/>
          <p:cNvSpPr/>
          <p:nvPr/>
        </p:nvSpPr>
        <p:spPr>
          <a:xfrm>
            <a:off x="2542676" y="1216401"/>
            <a:ext cx="227849" cy="227849"/>
          </a:xfrm>
          <a:custGeom>
            <a:rect b="b" l="l" r="r" t="t"/>
            <a:pathLst>
              <a:path extrusionOk="0" h="941" w="94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pic>
        <p:nvPicPr>
          <p:cNvPr id="219" name="Google Shape;219;p46"/>
          <p:cNvPicPr preferRelativeResize="0"/>
          <p:nvPr/>
        </p:nvPicPr>
        <p:blipFill>
          <a:blip r:embed="rId3">
            <a:alphaModFix/>
          </a:blip>
          <a:stretch>
            <a:fillRect/>
          </a:stretch>
        </p:blipFill>
        <p:spPr>
          <a:xfrm>
            <a:off x="5218322" y="1233075"/>
            <a:ext cx="3629177" cy="3636450"/>
          </a:xfrm>
          <a:prstGeom prst="rect">
            <a:avLst/>
          </a:prstGeom>
          <a:noFill/>
          <a:ln>
            <a:noFill/>
          </a:ln>
        </p:spPr>
      </p:pic>
      <p:sp>
        <p:nvSpPr>
          <p:cNvPr id="220" name="Google Shape;220;p46"/>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47"/>
          <p:cNvSpPr/>
          <p:nvPr/>
        </p:nvSpPr>
        <p:spPr>
          <a:xfrm>
            <a:off x="160325" y="1221238"/>
            <a:ext cx="2646900" cy="3253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7"/>
          <p:cNvSpPr txBox="1"/>
          <p:nvPr/>
        </p:nvSpPr>
        <p:spPr>
          <a:xfrm>
            <a:off x="517675" y="524350"/>
            <a:ext cx="61086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Persona: </a:t>
            </a:r>
            <a:r>
              <a:rPr b="1" lang="en" sz="2400">
                <a:solidFill>
                  <a:srgbClr val="5F6368"/>
                </a:solidFill>
                <a:latin typeface="Open Sans"/>
                <a:ea typeface="Open Sans"/>
                <a:cs typeface="Open Sans"/>
                <a:sym typeface="Open Sans"/>
              </a:rPr>
              <a:t>Omar</a:t>
            </a:r>
            <a:endParaRPr b="1" sz="2400">
              <a:solidFill>
                <a:srgbClr val="5F6368"/>
              </a:solidFill>
              <a:latin typeface="Open Sans"/>
              <a:ea typeface="Open Sans"/>
              <a:cs typeface="Open Sans"/>
              <a:sym typeface="Open Sans"/>
            </a:endParaRPr>
          </a:p>
        </p:txBody>
      </p:sp>
      <p:sp>
        <p:nvSpPr>
          <p:cNvPr id="227" name="Google Shape;227;p47"/>
          <p:cNvSpPr txBox="1"/>
          <p:nvPr/>
        </p:nvSpPr>
        <p:spPr>
          <a:xfrm>
            <a:off x="269075" y="1343375"/>
            <a:ext cx="2429400" cy="32169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Problem statement:</a:t>
            </a:r>
            <a:endParaRPr>
              <a:solidFill>
                <a:srgbClr val="EA4335"/>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Omar is a security guard with diabetes and joint pain</a:t>
            </a:r>
            <a:endParaRPr sz="1200">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who needs a simple, affordable fitness routine to reduce joint pain and manage blood sugar</a:t>
            </a:r>
            <a:endParaRPr sz="1200">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sz="1200">
                <a:solidFill>
                  <a:schemeClr val="dk1"/>
                </a:solidFill>
                <a:latin typeface="Open Sans"/>
                <a:ea typeface="Open Sans"/>
                <a:cs typeface="Open Sans"/>
                <a:sym typeface="Open Sans"/>
              </a:rPr>
              <a:t>because his long work hours, family commitments, and limited resources make it difficult to prioritize his health.</a:t>
            </a:r>
            <a:endParaRPr sz="1500">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p>
        </p:txBody>
      </p:sp>
      <p:pic>
        <p:nvPicPr>
          <p:cNvPr id="228" name="Google Shape;228;p47"/>
          <p:cNvPicPr preferRelativeResize="0"/>
          <p:nvPr/>
        </p:nvPicPr>
        <p:blipFill rotWithShape="1">
          <a:blip r:embed="rId3">
            <a:alphaModFix/>
          </a:blip>
          <a:srcRect b="2234" l="2617" r="1145" t="4281"/>
          <a:stretch/>
        </p:blipFill>
        <p:spPr>
          <a:xfrm>
            <a:off x="2876700" y="1221275"/>
            <a:ext cx="5939126" cy="3253425"/>
          </a:xfrm>
          <a:prstGeom prst="rect">
            <a:avLst/>
          </a:prstGeom>
          <a:noFill/>
          <a:ln cap="flat" cmpd="sng" w="9525">
            <a:solidFill>
              <a:schemeClr val="dk2"/>
            </a:solidFill>
            <a:prstDash val="solid"/>
            <a:round/>
            <a:headEnd len="sm" w="sm" type="none"/>
            <a:tailEnd len="sm" w="sm" type="none"/>
          </a:ln>
        </p:spPr>
      </p:pic>
      <p:sp>
        <p:nvSpPr>
          <p:cNvPr id="229" name="Google Shape;229;p47"/>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48"/>
          <p:cNvSpPr/>
          <p:nvPr/>
        </p:nvSpPr>
        <p:spPr>
          <a:xfrm>
            <a:off x="160325" y="1221238"/>
            <a:ext cx="2646900" cy="3253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8"/>
          <p:cNvSpPr txBox="1"/>
          <p:nvPr/>
        </p:nvSpPr>
        <p:spPr>
          <a:xfrm>
            <a:off x="517675" y="524350"/>
            <a:ext cx="61086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Persona: </a:t>
            </a:r>
            <a:r>
              <a:rPr b="1" lang="en" sz="2400">
                <a:solidFill>
                  <a:srgbClr val="5F6368"/>
                </a:solidFill>
                <a:latin typeface="Open Sans"/>
                <a:ea typeface="Open Sans"/>
                <a:cs typeface="Open Sans"/>
                <a:sym typeface="Open Sans"/>
              </a:rPr>
              <a:t>Diya</a:t>
            </a:r>
            <a:endParaRPr b="1" sz="2400">
              <a:solidFill>
                <a:srgbClr val="5F6368"/>
              </a:solidFill>
              <a:latin typeface="Open Sans"/>
              <a:ea typeface="Open Sans"/>
              <a:cs typeface="Open Sans"/>
              <a:sym typeface="Open Sans"/>
            </a:endParaRPr>
          </a:p>
        </p:txBody>
      </p:sp>
      <p:sp>
        <p:nvSpPr>
          <p:cNvPr id="236" name="Google Shape;236;p48"/>
          <p:cNvSpPr txBox="1"/>
          <p:nvPr/>
        </p:nvSpPr>
        <p:spPr>
          <a:xfrm>
            <a:off x="269075" y="1343375"/>
            <a:ext cx="2646900" cy="34941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Problem statement:</a:t>
            </a:r>
            <a:endParaRPr>
              <a:solidFill>
                <a:srgbClr val="EA4335"/>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Diya is a hardworking cashier and stocker with a physically demanding job</a:t>
            </a:r>
            <a:endParaRPr sz="1200">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who needs an affordable fitness plan to build muscle, improve endurance, and boost confidence</a:t>
            </a:r>
            <a:endParaRPr sz="1200">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because her job strains her body, and limited resources make it hard to pursue structured fitness or a healthy diet.</a:t>
            </a:r>
            <a:endParaRPr sz="1200">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p>
        </p:txBody>
      </p:sp>
      <p:pic>
        <p:nvPicPr>
          <p:cNvPr id="237" name="Google Shape;237;p48"/>
          <p:cNvPicPr preferRelativeResize="0"/>
          <p:nvPr/>
        </p:nvPicPr>
        <p:blipFill rotWithShape="1">
          <a:blip r:embed="rId3">
            <a:alphaModFix/>
          </a:blip>
          <a:srcRect b="2449" l="2078" r="1712" t="3326"/>
          <a:stretch/>
        </p:blipFill>
        <p:spPr>
          <a:xfrm>
            <a:off x="3085250" y="1078450"/>
            <a:ext cx="5904050" cy="3274326"/>
          </a:xfrm>
          <a:prstGeom prst="rect">
            <a:avLst/>
          </a:prstGeom>
          <a:noFill/>
          <a:ln cap="flat" cmpd="sng" w="9525">
            <a:solidFill>
              <a:schemeClr val="dk2"/>
            </a:solidFill>
            <a:prstDash val="solid"/>
            <a:round/>
            <a:headEnd len="sm" w="sm" type="none"/>
            <a:tailEnd len="sm" w="sm" type="none"/>
          </a:ln>
        </p:spPr>
      </p:pic>
      <p:sp>
        <p:nvSpPr>
          <p:cNvPr id="238" name="Google Shape;238;p48"/>
          <p:cNvSpPr/>
          <p:nvPr/>
        </p:nvSpPr>
        <p:spPr>
          <a:xfrm>
            <a:off x="8335425" y="4847175"/>
            <a:ext cx="635100" cy="228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